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sldIdLst>
    <p:sldId id="297" r:id="rId6"/>
    <p:sldId id="313" r:id="rId7"/>
    <p:sldId id="292" r:id="rId8"/>
    <p:sldId id="293" r:id="rId9"/>
    <p:sldId id="284" r:id="rId10"/>
    <p:sldId id="306" r:id="rId11"/>
    <p:sldId id="307" r:id="rId12"/>
    <p:sldId id="308" r:id="rId13"/>
    <p:sldId id="285" r:id="rId14"/>
    <p:sldId id="309" r:id="rId15"/>
    <p:sldId id="298" r:id="rId16"/>
    <p:sldId id="299" r:id="rId17"/>
    <p:sldId id="300" r:id="rId18"/>
    <p:sldId id="301" r:id="rId19"/>
    <p:sldId id="302" r:id="rId20"/>
    <p:sldId id="286" r:id="rId21"/>
    <p:sldId id="310" r:id="rId22"/>
    <p:sldId id="287" r:id="rId23"/>
    <p:sldId id="288" r:id="rId24"/>
    <p:sldId id="289" r:id="rId25"/>
    <p:sldId id="259" r:id="rId26"/>
    <p:sldId id="260" r:id="rId27"/>
    <p:sldId id="261" r:id="rId28"/>
    <p:sldId id="262" r:id="rId29"/>
    <p:sldId id="263" r:id="rId30"/>
    <p:sldId id="264" r:id="rId31"/>
    <p:sldId id="265" r:id="rId32"/>
    <p:sldId id="267" r:id="rId33"/>
    <p:sldId id="268" r:id="rId34"/>
    <p:sldId id="269" r:id="rId35"/>
    <p:sldId id="270" r:id="rId36"/>
    <p:sldId id="271" r:id="rId37"/>
    <p:sldId id="272" r:id="rId38"/>
    <p:sldId id="294" r:id="rId39"/>
    <p:sldId id="311" r:id="rId40"/>
    <p:sldId id="304" r:id="rId41"/>
    <p:sldId id="295" r:id="rId42"/>
    <p:sldId id="312" r:id="rId43"/>
  </p:sldIdLst>
  <p:sldSz cx="9906000" cy="6858000" type="A4"/>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218" y="72"/>
      </p:cViewPr>
      <p:guideLst>
        <p:guide orient="horz" pos="2160"/>
        <p:guide pos="288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D9A2968-1D33-4918-A0CA-A5E3392FB238}" type="datetimeFigureOut">
              <a:rPr lang="en-US" smtClean="0"/>
              <a:pPr/>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5829C-EEAB-401E-9B59-8E214ABB07F0}" type="slidenum">
              <a:rPr lang="en-US" smtClean="0"/>
              <a:pPr/>
              <a:t>‹#›</a:t>
            </a:fld>
            <a:endParaRPr lang="en-US"/>
          </a:p>
        </p:txBody>
      </p:sp>
    </p:spTree>
    <p:extLst>
      <p:ext uri="{BB962C8B-B14F-4D97-AF65-F5344CB8AC3E}">
        <p14:creationId xmlns:p14="http://schemas.microsoft.com/office/powerpoint/2010/main" val="3204454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9A2968-1D33-4918-A0CA-A5E3392FB238}" type="datetimeFigureOut">
              <a:rPr lang="en-US" smtClean="0"/>
              <a:pPr/>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5829C-EEAB-401E-9B59-8E214ABB07F0}" type="slidenum">
              <a:rPr lang="en-US" smtClean="0"/>
              <a:pPr/>
              <a:t>‹#›</a:t>
            </a:fld>
            <a:endParaRPr lang="en-US"/>
          </a:p>
        </p:txBody>
      </p:sp>
    </p:spTree>
    <p:extLst>
      <p:ext uri="{BB962C8B-B14F-4D97-AF65-F5344CB8AC3E}">
        <p14:creationId xmlns:p14="http://schemas.microsoft.com/office/powerpoint/2010/main" val="1916806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9A2968-1D33-4918-A0CA-A5E3392FB238}" type="datetimeFigureOut">
              <a:rPr lang="en-US" smtClean="0"/>
              <a:pPr/>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5829C-EEAB-401E-9B59-8E214ABB07F0}" type="slidenum">
              <a:rPr lang="en-US" smtClean="0"/>
              <a:pPr/>
              <a:t>‹#›</a:t>
            </a:fld>
            <a:endParaRPr lang="en-US"/>
          </a:p>
        </p:txBody>
      </p:sp>
    </p:spTree>
    <p:extLst>
      <p:ext uri="{BB962C8B-B14F-4D97-AF65-F5344CB8AC3E}">
        <p14:creationId xmlns:p14="http://schemas.microsoft.com/office/powerpoint/2010/main" val="3536980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9A2968-1D33-4918-A0CA-A5E3392FB238}" type="datetimeFigureOut">
              <a:rPr lang="en-US" smtClean="0"/>
              <a:pPr/>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5829C-EEAB-401E-9B59-8E214ABB07F0}" type="slidenum">
              <a:rPr lang="en-US" smtClean="0"/>
              <a:pPr/>
              <a:t>‹#›</a:t>
            </a:fld>
            <a:endParaRPr lang="en-US"/>
          </a:p>
        </p:txBody>
      </p:sp>
    </p:spTree>
    <p:extLst>
      <p:ext uri="{BB962C8B-B14F-4D97-AF65-F5344CB8AC3E}">
        <p14:creationId xmlns:p14="http://schemas.microsoft.com/office/powerpoint/2010/main" val="2963883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9A2968-1D33-4918-A0CA-A5E3392FB238}" type="datetimeFigureOut">
              <a:rPr lang="en-US" smtClean="0"/>
              <a:pPr/>
              <a:t>12/6/2020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5829C-EEAB-401E-9B59-8E214ABB07F0}" type="slidenum">
              <a:rPr lang="en-US" smtClean="0"/>
              <a:pPr/>
              <a:t>‹#›</a:t>
            </a:fld>
            <a:endParaRPr lang="en-US"/>
          </a:p>
        </p:txBody>
      </p:sp>
    </p:spTree>
    <p:extLst>
      <p:ext uri="{BB962C8B-B14F-4D97-AF65-F5344CB8AC3E}">
        <p14:creationId xmlns:p14="http://schemas.microsoft.com/office/powerpoint/2010/main" val="4052565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9A2968-1D33-4918-A0CA-A5E3392FB238}" type="datetimeFigureOut">
              <a:rPr lang="en-US" smtClean="0"/>
              <a:pPr/>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5829C-EEAB-401E-9B59-8E214ABB07F0}" type="slidenum">
              <a:rPr lang="en-US" smtClean="0"/>
              <a:pPr/>
              <a:t>‹#›</a:t>
            </a:fld>
            <a:endParaRPr lang="en-US"/>
          </a:p>
        </p:txBody>
      </p:sp>
    </p:spTree>
    <p:extLst>
      <p:ext uri="{BB962C8B-B14F-4D97-AF65-F5344CB8AC3E}">
        <p14:creationId xmlns:p14="http://schemas.microsoft.com/office/powerpoint/2010/main" val="1151561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9A2968-1D33-4918-A0CA-A5E3392FB238}" type="datetimeFigureOut">
              <a:rPr lang="en-US" smtClean="0"/>
              <a:pPr/>
              <a:t>12/6/2020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5829C-EEAB-401E-9B59-8E214ABB07F0}" type="slidenum">
              <a:rPr lang="en-US" smtClean="0"/>
              <a:pPr/>
              <a:t>‹#›</a:t>
            </a:fld>
            <a:endParaRPr lang="en-US"/>
          </a:p>
        </p:txBody>
      </p:sp>
    </p:spTree>
    <p:extLst>
      <p:ext uri="{BB962C8B-B14F-4D97-AF65-F5344CB8AC3E}">
        <p14:creationId xmlns:p14="http://schemas.microsoft.com/office/powerpoint/2010/main" val="4161432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9A2968-1D33-4918-A0CA-A5E3392FB238}" type="datetimeFigureOut">
              <a:rPr lang="en-US" smtClean="0"/>
              <a:pPr/>
              <a:t>12/6/2020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5829C-EEAB-401E-9B59-8E214ABB07F0}" type="slidenum">
              <a:rPr lang="en-US" smtClean="0"/>
              <a:pPr/>
              <a:t>‹#›</a:t>
            </a:fld>
            <a:endParaRPr lang="en-US"/>
          </a:p>
        </p:txBody>
      </p:sp>
    </p:spTree>
    <p:extLst>
      <p:ext uri="{BB962C8B-B14F-4D97-AF65-F5344CB8AC3E}">
        <p14:creationId xmlns:p14="http://schemas.microsoft.com/office/powerpoint/2010/main" val="32286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9A2968-1D33-4918-A0CA-A5E3392FB238}" type="datetimeFigureOut">
              <a:rPr lang="en-US" smtClean="0"/>
              <a:pPr/>
              <a:t>12/6/2020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5829C-EEAB-401E-9B59-8E214ABB07F0}" type="slidenum">
              <a:rPr lang="en-US" smtClean="0"/>
              <a:pPr/>
              <a:t>‹#›</a:t>
            </a:fld>
            <a:endParaRPr lang="en-US"/>
          </a:p>
        </p:txBody>
      </p:sp>
    </p:spTree>
    <p:extLst>
      <p:ext uri="{BB962C8B-B14F-4D97-AF65-F5344CB8AC3E}">
        <p14:creationId xmlns:p14="http://schemas.microsoft.com/office/powerpoint/2010/main" val="3670787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9A2968-1D33-4918-A0CA-A5E3392FB238}" type="datetimeFigureOut">
              <a:rPr lang="en-US" smtClean="0"/>
              <a:pPr/>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5829C-EEAB-401E-9B59-8E214ABB07F0}" type="slidenum">
              <a:rPr lang="en-US" smtClean="0"/>
              <a:pPr/>
              <a:t>‹#›</a:t>
            </a:fld>
            <a:endParaRPr lang="en-US"/>
          </a:p>
        </p:txBody>
      </p:sp>
    </p:spTree>
    <p:extLst>
      <p:ext uri="{BB962C8B-B14F-4D97-AF65-F5344CB8AC3E}">
        <p14:creationId xmlns:p14="http://schemas.microsoft.com/office/powerpoint/2010/main" val="105010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9A2968-1D33-4918-A0CA-A5E3392FB238}" type="datetimeFigureOut">
              <a:rPr lang="en-US" smtClean="0"/>
              <a:pPr/>
              <a:t>12/6/2020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5829C-EEAB-401E-9B59-8E214ABB07F0}" type="slidenum">
              <a:rPr lang="en-US" smtClean="0"/>
              <a:pPr/>
              <a:t>‹#›</a:t>
            </a:fld>
            <a:endParaRPr lang="en-US"/>
          </a:p>
        </p:txBody>
      </p:sp>
    </p:spTree>
    <p:extLst>
      <p:ext uri="{BB962C8B-B14F-4D97-AF65-F5344CB8AC3E}">
        <p14:creationId xmlns:p14="http://schemas.microsoft.com/office/powerpoint/2010/main" val="2938556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9A2968-1D33-4918-A0CA-A5E3392FB238}" type="datetimeFigureOut">
              <a:rPr lang="en-US" smtClean="0"/>
              <a:pPr/>
              <a:t>12/6/2020</a:t>
            </a:fld>
            <a:endParaRPr lang="en-US"/>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5829C-EEAB-401E-9B59-8E214ABB07F0}" type="slidenum">
              <a:rPr lang="en-US" smtClean="0"/>
              <a:pPr/>
              <a:t>‹#›</a:t>
            </a:fld>
            <a:endParaRPr lang="en-US"/>
          </a:p>
        </p:txBody>
      </p:sp>
    </p:spTree>
    <p:extLst>
      <p:ext uri="{BB962C8B-B14F-4D97-AF65-F5344CB8AC3E}">
        <p14:creationId xmlns:p14="http://schemas.microsoft.com/office/powerpoint/2010/main" val="4155267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image" Target="../media/image12.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3844" y="571480"/>
            <a:ext cx="8420100" cy="1470025"/>
          </a:xfrm>
        </p:spPr>
        <p:txBody>
          <a:bodyPr>
            <a:normAutofit/>
          </a:bodyPr>
          <a:lstStyle/>
          <a:p>
            <a:r>
              <a:rPr lang="fa-IR" sz="2800" b="1" dirty="0">
                <a:cs typeface="B Yagut" pitchFamily="2" charset="-78"/>
              </a:rPr>
              <a:t>مراقبتهای ادغام یافته سلامت کودکان </a:t>
            </a:r>
            <a:endParaRPr lang="en-US" sz="2800" b="1" dirty="0">
              <a:cs typeface="B Yagut" pitchFamily="2" charset="-78"/>
            </a:endParaRPr>
          </a:p>
        </p:txBody>
      </p:sp>
      <p:sp>
        <p:nvSpPr>
          <p:cNvPr id="3" name="Subtitle 2"/>
          <p:cNvSpPr>
            <a:spLocks noGrp="1"/>
          </p:cNvSpPr>
          <p:nvPr>
            <p:ph type="subTitle" idx="1"/>
          </p:nvPr>
        </p:nvSpPr>
        <p:spPr>
          <a:xfrm>
            <a:off x="881034" y="1714488"/>
            <a:ext cx="7620000" cy="857256"/>
          </a:xfrm>
        </p:spPr>
        <p:txBody>
          <a:bodyPr>
            <a:normAutofit/>
          </a:bodyPr>
          <a:lstStyle/>
          <a:p>
            <a:r>
              <a:rPr lang="fa-IR" b="1" dirty="0">
                <a:solidFill>
                  <a:schemeClr val="tx1"/>
                </a:solidFill>
                <a:cs typeface="B Yagut" pitchFamily="2" charset="-78"/>
              </a:rPr>
              <a:t>تغذیه شیرخواران بیمار ونوزادان کم وزن </a:t>
            </a:r>
            <a:endParaRPr lang="en-US" b="1" dirty="0">
              <a:solidFill>
                <a:schemeClr val="tx1"/>
              </a:solidFill>
              <a:cs typeface="B Yagut" pitchFamily="2" charset="-78"/>
            </a:endParaRPr>
          </a:p>
        </p:txBody>
      </p:sp>
      <p:pic>
        <p:nvPicPr>
          <p:cNvPr id="1026" name="Picture 2"/>
          <p:cNvPicPr>
            <a:picLocks noChangeAspect="1" noChangeArrowheads="1"/>
          </p:cNvPicPr>
          <p:nvPr/>
        </p:nvPicPr>
        <p:blipFill>
          <a:blip r:embed="rId2"/>
          <a:srcRect/>
          <a:stretch>
            <a:fillRect/>
          </a:stretch>
        </p:blipFill>
        <p:spPr bwMode="auto">
          <a:xfrm>
            <a:off x="1738290" y="2643182"/>
            <a:ext cx="6096000" cy="3181343"/>
          </a:xfrm>
          <a:prstGeom prst="rect">
            <a:avLst/>
          </a:prstGeom>
          <a:noFill/>
          <a:ln w="9525">
            <a:noFill/>
            <a:miter lim="800000"/>
            <a:headEnd/>
            <a:tailEnd/>
          </a:ln>
          <a:effectLst/>
        </p:spPr>
      </p:pic>
    </p:spTree>
    <p:extLst>
      <p:ext uri="{BB962C8B-B14F-4D97-AF65-F5344CB8AC3E}">
        <p14:creationId xmlns:p14="http://schemas.microsoft.com/office/powerpoint/2010/main" val="3195636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algn="r" rtl="1">
              <a:buFont typeface="Wingdings" panose="05000000000000000000" pitchFamily="2" charset="2"/>
              <a:buChar char="v"/>
            </a:pPr>
            <a:r>
              <a:rPr lang="fa-IR" sz="3200" b="1" dirty="0">
                <a:cs typeface="B Yagut" pitchFamily="2" charset="-78"/>
              </a:rPr>
              <a:t>تغذیه نوزاد نارس وکم وزن :</a:t>
            </a:r>
            <a:endParaRPr lang="en-US" sz="3200" b="1" dirty="0">
              <a:cs typeface="B Yagut" pitchFamily="2" charset="-78"/>
            </a:endParaRPr>
          </a:p>
        </p:txBody>
      </p:sp>
      <p:sp>
        <p:nvSpPr>
          <p:cNvPr id="3" name="Content Placeholder 2"/>
          <p:cNvSpPr>
            <a:spLocks noGrp="1"/>
          </p:cNvSpPr>
          <p:nvPr>
            <p:ph idx="1"/>
          </p:nvPr>
        </p:nvSpPr>
        <p:spPr>
          <a:xfrm>
            <a:off x="381000" y="1600201"/>
            <a:ext cx="9029700" cy="4525963"/>
          </a:xfrm>
        </p:spPr>
        <p:txBody>
          <a:bodyPr>
            <a:noAutofit/>
          </a:bodyPr>
          <a:lstStyle/>
          <a:p>
            <a:pPr marL="0" indent="0" algn="justLow" rtl="1">
              <a:buNone/>
            </a:pPr>
            <a:r>
              <a:rPr lang="fa-IR" sz="2500" dirty="0">
                <a:cs typeface="B Yagut" pitchFamily="2" charset="-78"/>
              </a:rPr>
              <a:t>اصول بهداشتی در دوشیدن و جمع آوری شیردوشیده شده باید به دقت</a:t>
            </a:r>
            <a:r>
              <a:rPr lang="en-US" sz="2500" dirty="0">
                <a:cs typeface="B Yagut" pitchFamily="2" charset="-78"/>
              </a:rPr>
              <a:t> </a:t>
            </a:r>
            <a:r>
              <a:rPr lang="fa-IR" sz="2500" dirty="0">
                <a:cs typeface="B Yagut" pitchFamily="2" charset="-78"/>
              </a:rPr>
              <a:t>رعایت شود و شیر در ظروف تمیز شیشه ای یا پلاستیکی در یخچال</a:t>
            </a:r>
            <a:r>
              <a:rPr lang="en-US" sz="2500" dirty="0">
                <a:cs typeface="B Yagut" pitchFamily="2" charset="-78"/>
              </a:rPr>
              <a:t> </a:t>
            </a:r>
            <a:r>
              <a:rPr lang="fa-IR" sz="2500" dirty="0">
                <a:cs typeface="B Yagut" pitchFamily="2" charset="-78"/>
              </a:rPr>
              <a:t>نگـــهداری شـــود. تا زمــانی که شیرخوار در بیمارستان بستری است</a:t>
            </a:r>
            <a:r>
              <a:rPr lang="en-US" sz="2500" dirty="0">
                <a:cs typeface="B Yagut" pitchFamily="2" charset="-78"/>
              </a:rPr>
              <a:t> </a:t>
            </a:r>
            <a:r>
              <a:rPr lang="fa-IR" sz="2500" dirty="0">
                <a:cs typeface="B Yagut" pitchFamily="2" charset="-78"/>
              </a:rPr>
              <a:t>مادر هم باید در کنار وی در بیمارستان بماند.</a:t>
            </a:r>
          </a:p>
          <a:p>
            <a:pPr marL="0" indent="0" algn="justLow" rtl="1">
              <a:buNone/>
            </a:pPr>
            <a:r>
              <a:rPr lang="fa-IR" sz="2500" dirty="0">
                <a:cs typeface="B Yagut" pitchFamily="2" charset="-78"/>
              </a:rPr>
              <a:t/>
            </a:r>
            <a:br>
              <a:rPr lang="fa-IR" sz="2500" dirty="0">
                <a:cs typeface="B Yagut" pitchFamily="2" charset="-78"/>
              </a:rPr>
            </a:br>
            <a:endParaRPr lang="en-US" sz="2500" dirty="0">
              <a:cs typeface="B Yagut" pitchFamily="2" charset="-78"/>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809728" y="3286124"/>
            <a:ext cx="4438650" cy="29806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5301554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06" y="642918"/>
            <a:ext cx="8915400" cy="1143000"/>
          </a:xfrm>
        </p:spPr>
        <p:txBody>
          <a:bodyPr>
            <a:normAutofit/>
          </a:bodyPr>
          <a:lstStyle/>
          <a:p>
            <a:pPr marL="457200" indent="-457200" algn="r" rtl="1">
              <a:buFont typeface="Wingdings" panose="05000000000000000000" pitchFamily="2" charset="2"/>
              <a:buChar char="v"/>
            </a:pPr>
            <a:r>
              <a:rPr lang="fa-IR" sz="3200" b="1" dirty="0">
                <a:cs typeface="B Yagut" pitchFamily="2" charset="-78"/>
              </a:rPr>
              <a:t>تغذیه نوزاد نارس و کم وزن</a:t>
            </a:r>
            <a:r>
              <a:rPr lang="en-US" sz="3200" b="1" dirty="0">
                <a:cs typeface="B Yagut" pitchFamily="2" charset="-78"/>
              </a:rPr>
              <a:t>:</a:t>
            </a:r>
            <a:r>
              <a:rPr lang="fa-IR" sz="3200" b="1" dirty="0">
                <a:cs typeface="B Yagut" pitchFamily="2" charset="-78"/>
              </a:rPr>
              <a:t> </a:t>
            </a:r>
            <a:endParaRPr lang="en-US" sz="3200" b="1" dirty="0">
              <a:cs typeface="B Yagut" pitchFamily="2" charset="-78"/>
            </a:endParaRPr>
          </a:p>
        </p:txBody>
      </p:sp>
      <p:sp>
        <p:nvSpPr>
          <p:cNvPr id="3" name="Content Placeholder 2"/>
          <p:cNvSpPr>
            <a:spLocks noGrp="1"/>
          </p:cNvSpPr>
          <p:nvPr>
            <p:ph idx="1"/>
          </p:nvPr>
        </p:nvSpPr>
        <p:spPr>
          <a:xfrm>
            <a:off x="595282" y="1857364"/>
            <a:ext cx="8915400" cy="3571900"/>
          </a:xfrm>
        </p:spPr>
        <p:txBody>
          <a:bodyPr>
            <a:noAutofit/>
          </a:bodyPr>
          <a:lstStyle/>
          <a:p>
            <a:pPr marL="0" indent="0" algn="r" rtl="1">
              <a:buNone/>
            </a:pPr>
            <a:r>
              <a:rPr lang="fa-IR" sz="2500" b="1" dirty="0">
                <a:cs typeface="B Yagut" pitchFamily="2" charset="-78"/>
              </a:rPr>
              <a:t>نکات زیر به تغذیه موفقیت آمیز نوزادان نارس با شیرمادر کمک می کند:</a:t>
            </a:r>
          </a:p>
          <a:p>
            <a:pPr marL="0" indent="0" algn="r" rtl="1">
              <a:buFont typeface="Wingdings" pitchFamily="2" charset="2"/>
              <a:buChar char="ü"/>
            </a:pPr>
            <a:r>
              <a:rPr lang="fa-IR" sz="2500" dirty="0">
                <a:cs typeface="B Yagut" pitchFamily="2" charset="-78"/>
              </a:rPr>
              <a:t>خواه تصمیم به تغذیه با شیرمادر داشته یا نداشته باشید، پستانهای شما شیر کافی تولید میکنند. </a:t>
            </a:r>
            <a:endParaRPr lang="en-US" sz="2500" dirty="0">
              <a:cs typeface="B Yagut" pitchFamily="2" charset="-78"/>
            </a:endParaRPr>
          </a:p>
          <a:p>
            <a:pPr marL="0" indent="0" algn="r" rtl="1">
              <a:buFont typeface="Wingdings" pitchFamily="2" charset="2"/>
              <a:buChar char="ü"/>
            </a:pPr>
            <a:r>
              <a:rPr lang="fa-IR" sz="2500" dirty="0">
                <a:cs typeface="B Yagut" pitchFamily="2" charset="-78"/>
              </a:rPr>
              <a:t>شیر اولیه یا آغوز حاوی آنتی بادی و سایر عوامل ضد عفونت برای حفاظت</a:t>
            </a:r>
            <a:br>
              <a:rPr lang="fa-IR" sz="2500" dirty="0">
                <a:cs typeface="B Yagut" pitchFamily="2" charset="-78"/>
              </a:rPr>
            </a:br>
            <a:r>
              <a:rPr lang="fa-IR" sz="2500" dirty="0">
                <a:cs typeface="B Yagut" pitchFamily="2" charset="-78"/>
              </a:rPr>
              <a:t>شیرخواران در برابر بسیاری از بیماریهاست.</a:t>
            </a:r>
          </a:p>
          <a:p>
            <a:pPr marL="0" indent="0" algn="r" rtl="1">
              <a:buFont typeface="Wingdings" pitchFamily="2" charset="2"/>
              <a:buChar char="ü"/>
            </a:pPr>
            <a:r>
              <a:rPr lang="fa-IR" sz="2500" dirty="0">
                <a:cs typeface="B Yagut" pitchFamily="2" charset="-78"/>
              </a:rPr>
              <a:t>بوسیله دوشیدن آغوز و تغذیه نوزادان با آن، اطمینان حاصل کنید که نوزادان تان از مزایای آغوز بهره مند شوند </a:t>
            </a:r>
            <a:br>
              <a:rPr lang="fa-IR" sz="2500" dirty="0">
                <a:cs typeface="B Yagut" pitchFamily="2" charset="-78"/>
              </a:rPr>
            </a:br>
            <a:endParaRPr lang="en-US" sz="2500" dirty="0">
              <a:cs typeface="B Yagut"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9134482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algn="r" rtl="1">
              <a:buFont typeface="Wingdings" panose="05000000000000000000" pitchFamily="2" charset="2"/>
              <a:buChar char="v"/>
            </a:pPr>
            <a:r>
              <a:rPr lang="fa-IR" sz="3200" b="1" dirty="0">
                <a:cs typeface="B Yagut" pitchFamily="2" charset="-78"/>
              </a:rPr>
              <a:t>تغذیه نوزاد نارس و کم وزن: </a:t>
            </a:r>
            <a:endParaRPr lang="en-US" sz="3200" b="1" dirty="0">
              <a:cs typeface="B Yagut" pitchFamily="2" charset="-78"/>
            </a:endParaRPr>
          </a:p>
        </p:txBody>
      </p:sp>
      <p:sp>
        <p:nvSpPr>
          <p:cNvPr id="3" name="Content Placeholder 2"/>
          <p:cNvSpPr>
            <a:spLocks noGrp="1"/>
          </p:cNvSpPr>
          <p:nvPr>
            <p:ph idx="1"/>
          </p:nvPr>
        </p:nvSpPr>
        <p:spPr/>
        <p:txBody>
          <a:bodyPr>
            <a:noAutofit/>
          </a:bodyPr>
          <a:lstStyle/>
          <a:p>
            <a:pPr marL="0" indent="0" algn="justLow" rtl="1">
              <a:buNone/>
            </a:pPr>
            <a:r>
              <a:rPr lang="fa-IR" sz="2500" dirty="0">
                <a:cs typeface="B Yagut" pitchFamily="2" charset="-78"/>
              </a:rPr>
              <a:t>یکی از آخرین رویدادهای تکاملی جنین در چند هفته قبل از تولد، رفلکس مکیدن است.  نوزادان میتوانند مکیدن و بلعیدن را بیاموزند. اگر نوزاد فقط چند روز یا چند هفته زودتر بدنیاآمده باشد ، مادر میتواند  آنها را مطابق معمول با کمی تشویق، تمرین و کارآموزی به پستان</a:t>
            </a:r>
            <a:r>
              <a:rPr lang="en-US" sz="2500" dirty="0">
                <a:cs typeface="B Yagut" pitchFamily="2" charset="-78"/>
              </a:rPr>
              <a:t> </a:t>
            </a:r>
            <a:r>
              <a:rPr lang="fa-IR" sz="2500" dirty="0">
                <a:cs typeface="B Yagut" pitchFamily="2" charset="-78"/>
              </a:rPr>
              <a:t>بگذارد، آنها پستان گرفتن و مکیدن را میآموزند. اگر نوزادان خیلی نارس هستند (4هفته یا</a:t>
            </a:r>
            <a:r>
              <a:rPr lang="en-US" sz="2500" dirty="0">
                <a:cs typeface="B Yagut" pitchFamily="2" charset="-78"/>
              </a:rPr>
              <a:t> </a:t>
            </a:r>
            <a:r>
              <a:rPr lang="fa-IR" sz="2500" dirty="0">
                <a:cs typeface="B Yagut" pitchFamily="2" charset="-78"/>
              </a:rPr>
              <a:t>بیشتر) مادر باید شیرش را بدوشد چون آنها برای گرفتن پستان خیلی لاغر و ضعیف هستند.</a:t>
            </a:r>
          </a:p>
          <a:p>
            <a:pPr marL="0" indent="0" algn="justLow" rtl="1">
              <a:buNone/>
            </a:pPr>
            <a:r>
              <a:rPr lang="fa-IR" sz="2500" dirty="0">
                <a:cs typeface="B Yagut" pitchFamily="2" charset="-78"/>
              </a:rPr>
              <a:t>در شروع هر وعده شیردهی اگر نوزادان دوقلوباشند  یکی از نوزادان شیر پیشین را دریافت میکند. این امر سبب</a:t>
            </a:r>
            <a:r>
              <a:rPr lang="en-US" sz="2500" dirty="0">
                <a:cs typeface="B Yagut" pitchFamily="2" charset="-78"/>
              </a:rPr>
              <a:t> </a:t>
            </a:r>
            <a:r>
              <a:rPr lang="fa-IR" sz="2500" dirty="0">
                <a:cs typeface="B Yagut" pitchFamily="2" charset="-78"/>
              </a:rPr>
              <a:t>تحریک و ترشح شیر پسین میشود که چربتر است و برای رشد نوزادان لازم است. بسیارمهم است که هر شیردهی یا دوشیدن برای تحریک تولید شیر چرب انتهایی بقدر کافی بطول</a:t>
            </a:r>
            <a:r>
              <a:rPr lang="en-US" sz="2500" dirty="0">
                <a:cs typeface="B Yagut" pitchFamily="2" charset="-78"/>
              </a:rPr>
              <a:t> </a:t>
            </a:r>
            <a:r>
              <a:rPr lang="fa-IR" sz="2500" dirty="0">
                <a:cs typeface="B Yagut" pitchFamily="2" charset="-78"/>
              </a:rPr>
              <a:t>انجامد.</a:t>
            </a:r>
          </a:p>
          <a:p>
            <a:pPr marL="0" indent="0" algn="justLow" rtl="1">
              <a:buNone/>
            </a:pPr>
            <a:r>
              <a:rPr lang="fa-IR" sz="2500" dirty="0">
                <a:cs typeface="B Yagut" pitchFamily="2" charset="-78"/>
              </a:rPr>
              <a:t/>
            </a:r>
            <a:br>
              <a:rPr lang="fa-IR" sz="2500" dirty="0">
                <a:cs typeface="B Yagut" pitchFamily="2" charset="-78"/>
              </a:rPr>
            </a:br>
            <a:endParaRPr lang="en-US" sz="2500" dirty="0">
              <a:cs typeface="B Yagut"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569923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lgn="justLow" rtl="1">
              <a:buNone/>
            </a:pPr>
            <a:r>
              <a:rPr lang="fa-IR" sz="2500" dirty="0">
                <a:cs typeface="B Yagut" pitchFamily="2" charset="-78"/>
              </a:rPr>
              <a:t>وقتی تولید شیر با شیردهی یا دوشیدن شیر برقرار شد، قانون عرضه و تقاضا حاکم میشود و جریان یافتن شیر را تنظیم میکند. یعنی شیردهی مکرریادوشیدن بیشتر شیر سبب تولیدبیشتر شیر بر حسب تقاضای شیرخواران مطابق بانیازهای رشد آنان میشود. به یاد داشته باشید که مادران بایستی مکرر بدوشند، مایعات بیشتر بنوشند و استرس را از خود دور کنند. </a:t>
            </a:r>
          </a:p>
          <a:p>
            <a:pPr marL="0" indent="0" algn="justLow" rtl="1">
              <a:buNone/>
            </a:pPr>
            <a:r>
              <a:rPr lang="fa-IR" sz="2500" dirty="0">
                <a:cs typeface="B Yagut" pitchFamily="2" charset="-78"/>
              </a:rPr>
              <a:t>این عوامل برمقدار شیر اثردارند.</a:t>
            </a:r>
            <a:r>
              <a:rPr lang="en-US" sz="2500" dirty="0">
                <a:cs typeface="B Yagut" pitchFamily="2" charset="-78"/>
              </a:rPr>
              <a:t> </a:t>
            </a:r>
            <a:r>
              <a:rPr lang="fa-IR" sz="2500" dirty="0">
                <a:cs typeface="B Yagut" pitchFamily="2" charset="-78"/>
              </a:rPr>
              <a:t>وقتی نوزادان را از تغذیه با شیر دوشیده شده به تغذیه مستقیم از پستان منتقل میکنند،پزشک، کارمند بهداشتی درمانی، مشاور شیردهی، ماما و افراد حامی میتوانند به مادر کمک کنند. زمان صحیح برای این انتقال، بستگی به توانایی هر شیرخوار برای مکیدن، تنفس وبلعیدن دارد. هر شیرخوار در زمان خاص خود به این اهداف میرسد.</a:t>
            </a:r>
          </a:p>
          <a:p>
            <a:pPr marL="0" indent="0" algn="justLow" rtl="1">
              <a:buNone/>
            </a:pPr>
            <a:r>
              <a:rPr lang="fa-IR" sz="2500" dirty="0">
                <a:cs typeface="B Yagut" pitchFamily="2" charset="-78"/>
              </a:rPr>
              <a:t> </a:t>
            </a:r>
            <a:br>
              <a:rPr lang="fa-IR" sz="2500" dirty="0">
                <a:cs typeface="B Yagut" pitchFamily="2" charset="-78"/>
              </a:rPr>
            </a:br>
            <a:endParaRPr lang="en-US" sz="2500" dirty="0">
              <a:cs typeface="B Yagut" pitchFamily="2" charset="-78"/>
            </a:endParaRPr>
          </a:p>
        </p:txBody>
      </p:sp>
      <p:sp>
        <p:nvSpPr>
          <p:cNvPr id="5" name="Title 1"/>
          <p:cNvSpPr>
            <a:spLocks noGrp="1"/>
          </p:cNvSpPr>
          <p:nvPr>
            <p:ph type="title"/>
          </p:nvPr>
        </p:nvSpPr>
        <p:spPr>
          <a:xfrm>
            <a:off x="495300" y="274638"/>
            <a:ext cx="8915400" cy="1143000"/>
          </a:xfrm>
        </p:spPr>
        <p:txBody>
          <a:bodyPr>
            <a:normAutofit/>
          </a:bodyPr>
          <a:lstStyle/>
          <a:p>
            <a:pPr marL="457200" indent="-457200" algn="r" rtl="1">
              <a:buFont typeface="Wingdings" panose="05000000000000000000" pitchFamily="2" charset="2"/>
              <a:buChar char="v"/>
            </a:pPr>
            <a:r>
              <a:rPr lang="fa-IR" sz="3200" b="1" dirty="0">
                <a:cs typeface="B Yagut" pitchFamily="2" charset="-78"/>
              </a:rPr>
              <a:t>تغذیه نوزاد نارس و کم وزن :</a:t>
            </a:r>
            <a:endParaRPr lang="en-US" sz="3200" b="1" dirty="0">
              <a:cs typeface="B Yagut"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8795298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1"/>
            <a:ext cx="9029700" cy="4525963"/>
          </a:xfrm>
        </p:spPr>
        <p:txBody>
          <a:bodyPr>
            <a:noAutofit/>
          </a:bodyPr>
          <a:lstStyle/>
          <a:p>
            <a:pPr marL="0" indent="0" algn="justLow" rtl="1">
              <a:buNone/>
            </a:pPr>
            <a:r>
              <a:rPr lang="fa-IR" sz="2500" dirty="0">
                <a:cs typeface="B Yagut" pitchFamily="2" charset="-78"/>
              </a:rPr>
              <a:t>نوزادان نارس تمایل به خوابیدن قبل از پرشدن شکمشان دارند. بسیار مهم است که  مادران آنان رابرای تداوم شیرخوردن و پرشدن شکم شان قبل از خوابیدن به طرق مختلف تشویق کنند مثل: بلند کردن آنان برای آروغ زدن، حرکت دادن آنان روی بازویشان برای تشویق به بیدارماندن......</a:t>
            </a:r>
          </a:p>
          <a:p>
            <a:pPr marL="0" indent="0" algn="justLow" rtl="1">
              <a:buNone/>
            </a:pPr>
            <a:r>
              <a:rPr lang="fa-IR" sz="2500" dirty="0">
                <a:cs typeface="B Yagut" pitchFamily="2" charset="-78"/>
              </a:rPr>
              <a:t>در شروع تغذیه با شیر مادر ممکن است با شیرخواران نارس مشکل داشته باشید. مادران بایستی منصرف نشوند وقت بگذارند، جای مناسب و راحتی را انتخاب</a:t>
            </a:r>
            <a:r>
              <a:rPr lang="en-US" sz="2500" dirty="0">
                <a:cs typeface="B Yagut" pitchFamily="2" charset="-78"/>
              </a:rPr>
              <a:t> </a:t>
            </a:r>
            <a:r>
              <a:rPr lang="fa-IR" sz="2500" dirty="0">
                <a:cs typeface="B Yagut" pitchFamily="2" charset="-78"/>
              </a:rPr>
              <a:t>کنند، در صورت لزوم تغذیه نوزاد را متوقف و دوباره شروع کنند و از کمک گرفتن نهراسند. با کارکنان بخش مراقبت ویژه نوزادان صحبت کنند.</a:t>
            </a:r>
          </a:p>
          <a:p>
            <a:pPr marL="0" indent="0" algn="justLow" rtl="1">
              <a:buNone/>
            </a:pPr>
            <a:r>
              <a:rPr lang="fa-IR" sz="2500" dirty="0">
                <a:cs typeface="B Yagut" pitchFamily="2" charset="-78"/>
              </a:rPr>
              <a:t/>
            </a:r>
            <a:br>
              <a:rPr lang="fa-IR" sz="2500" dirty="0">
                <a:cs typeface="B Yagut" pitchFamily="2" charset="-78"/>
              </a:rPr>
            </a:br>
            <a:endParaRPr lang="en-US" sz="2500" dirty="0">
              <a:cs typeface="B Yagut" pitchFamily="2" charset="-78"/>
            </a:endParaRPr>
          </a:p>
        </p:txBody>
      </p:sp>
      <p:sp>
        <p:nvSpPr>
          <p:cNvPr id="5" name="Title 1"/>
          <p:cNvSpPr>
            <a:spLocks noGrp="1"/>
          </p:cNvSpPr>
          <p:nvPr>
            <p:ph type="title"/>
          </p:nvPr>
        </p:nvSpPr>
        <p:spPr>
          <a:xfrm>
            <a:off x="495300" y="274638"/>
            <a:ext cx="8915400" cy="1143000"/>
          </a:xfrm>
        </p:spPr>
        <p:txBody>
          <a:bodyPr>
            <a:normAutofit/>
          </a:bodyPr>
          <a:lstStyle/>
          <a:p>
            <a:pPr marL="457200" indent="-457200" algn="r" rtl="1">
              <a:buFont typeface="Wingdings" panose="05000000000000000000" pitchFamily="2" charset="2"/>
              <a:buChar char="v"/>
            </a:pPr>
            <a:r>
              <a:rPr lang="fa-IR" sz="3200" b="1" dirty="0">
                <a:cs typeface="B Yagut" pitchFamily="2" charset="-78"/>
              </a:rPr>
              <a:t>تغذیه نوزاد نارس و کم وزن :</a:t>
            </a:r>
            <a:endParaRPr lang="en-US" sz="3200" b="1" dirty="0">
              <a:cs typeface="B Yagut"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043353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1"/>
            <a:ext cx="9029700" cy="4525963"/>
          </a:xfrm>
        </p:spPr>
        <p:txBody>
          <a:bodyPr>
            <a:noAutofit/>
          </a:bodyPr>
          <a:lstStyle/>
          <a:p>
            <a:pPr marL="0" indent="0" algn="justLow" rtl="1">
              <a:buNone/>
            </a:pPr>
            <a:r>
              <a:rPr lang="fa-IR" sz="2500" dirty="0">
                <a:cs typeface="B Yagut" pitchFamily="2" charset="-78"/>
              </a:rPr>
              <a:t>در دوقلوهای نارس مادر  ميتواند تغذیه یک نوزاد را در زماني که راحت هست  شروع کند. این تحریک شیردر یک پستان ممکن است سبب جریان یافتن شیر در پستان دیگر شود. یک ظرف استریل نزدیک این پستان بگذارید تا شیر جاري شده جمع آوري گردد و مادر مطمئن شود که حتي یک قطره از شیرش هدر نمی رود.</a:t>
            </a:r>
            <a:r>
              <a:rPr lang="en-US" sz="2500" dirty="0">
                <a:cs typeface="B Yagut" pitchFamily="2" charset="-78"/>
              </a:rPr>
              <a:t> </a:t>
            </a:r>
            <a:r>
              <a:rPr lang="fa-IR" sz="2500" dirty="0">
                <a:cs typeface="B Yagut" pitchFamily="2" charset="-78"/>
              </a:rPr>
              <a:t>وقتي دو شیرخوار هم زمان تغذیه ميشوند، این جاري شدن مضاعف شیر ميتواند فرصت مناسبي محسوب شود. همانطور که گفته شد مادر بایستی ابتدا</a:t>
            </a:r>
            <a:r>
              <a:rPr lang="en-US" sz="2500" dirty="0">
                <a:cs typeface="B Yagut" pitchFamily="2" charset="-78"/>
              </a:rPr>
              <a:t> </a:t>
            </a:r>
            <a:r>
              <a:rPr lang="fa-IR" sz="2500" dirty="0">
                <a:cs typeface="B Yagut" pitchFamily="2" charset="-78"/>
              </a:rPr>
              <a:t>شیرخواري که بهتر ميمکد را به پستان بگذارد تا شیرش جریان یابد سپس با گذاشتن شیرخوار دوم به پستان، او از شیر جریان یافته بدون تلاش زیاد بهره مند خواهد شد.</a:t>
            </a:r>
          </a:p>
          <a:p>
            <a:pPr marL="0" indent="0" algn="justLow" rtl="1">
              <a:buNone/>
            </a:pPr>
            <a:r>
              <a:rPr lang="fa-IR" sz="2500" dirty="0">
                <a:cs typeface="B Yagut" pitchFamily="2" charset="-78"/>
              </a:rPr>
              <a:t/>
            </a:r>
            <a:br>
              <a:rPr lang="fa-IR" sz="2500" dirty="0">
                <a:cs typeface="B Yagut" pitchFamily="2" charset="-78"/>
              </a:rPr>
            </a:br>
            <a:endParaRPr lang="en-US" sz="2500" dirty="0">
              <a:cs typeface="B Yagut" pitchFamily="2" charset="-78"/>
            </a:endParaRPr>
          </a:p>
        </p:txBody>
      </p:sp>
      <p:sp>
        <p:nvSpPr>
          <p:cNvPr id="5" name="Title 1"/>
          <p:cNvSpPr>
            <a:spLocks noGrp="1"/>
          </p:cNvSpPr>
          <p:nvPr>
            <p:ph type="title"/>
          </p:nvPr>
        </p:nvSpPr>
        <p:spPr>
          <a:xfrm>
            <a:off x="495300" y="274638"/>
            <a:ext cx="8915400" cy="1143000"/>
          </a:xfrm>
        </p:spPr>
        <p:txBody>
          <a:bodyPr>
            <a:normAutofit/>
          </a:bodyPr>
          <a:lstStyle/>
          <a:p>
            <a:pPr marL="457200" indent="-457200" algn="r" rtl="1">
              <a:buFont typeface="Wingdings" panose="05000000000000000000" pitchFamily="2" charset="2"/>
              <a:buChar char="v"/>
            </a:pPr>
            <a:r>
              <a:rPr lang="fa-IR" sz="3200" b="1" dirty="0">
                <a:cs typeface="B Yagut" pitchFamily="2" charset="-78"/>
              </a:rPr>
              <a:t>تغذیه نوزاد نارس و کم وزن :</a:t>
            </a:r>
            <a:endParaRPr lang="en-US" sz="3200" b="1" dirty="0">
              <a:cs typeface="B Yagut"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5423744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457200" indent="-457200" algn="r" rtl="1">
              <a:buFont typeface="Wingdings" panose="05000000000000000000" pitchFamily="2" charset="2"/>
              <a:buChar char="v"/>
            </a:pPr>
            <a:r>
              <a:rPr lang="fa-IR" sz="3200" b="1" dirty="0">
                <a:cs typeface="B Yagut" pitchFamily="2" charset="-78"/>
              </a:rPr>
              <a:t>تغذیه نوزادانی که دچار زردی شده اند: </a:t>
            </a:r>
            <a:endParaRPr lang="en-US" sz="3200" b="1" dirty="0">
              <a:cs typeface="B Yagut" pitchFamily="2" charset="-78"/>
            </a:endParaRPr>
          </a:p>
        </p:txBody>
      </p:sp>
      <p:sp>
        <p:nvSpPr>
          <p:cNvPr id="3" name="Content Placeholder 2"/>
          <p:cNvSpPr>
            <a:spLocks noGrp="1"/>
          </p:cNvSpPr>
          <p:nvPr>
            <p:ph idx="1"/>
          </p:nvPr>
        </p:nvSpPr>
        <p:spPr>
          <a:xfrm>
            <a:off x="309530" y="1500174"/>
            <a:ext cx="9277350" cy="5181600"/>
          </a:xfrm>
        </p:spPr>
        <p:txBody>
          <a:bodyPr>
            <a:noAutofit/>
          </a:bodyPr>
          <a:lstStyle/>
          <a:p>
            <a:pPr marL="0" indent="0" algn="justLow" rtl="1">
              <a:buNone/>
            </a:pPr>
            <a:r>
              <a:rPr lang="fa-IR" sz="2500" dirty="0">
                <a:cs typeface="B Yagut" pitchFamily="2" charset="-78"/>
              </a:rPr>
              <a:t>زرد شدن نوزاد که معمولاً در روز دوم یا سوم تولد ظاهر شده و روز دهم برطرف میگردد، زردی طبیعی نامیده میشود و بیماری نیست.در بیشتر نوزادان مبتلا به زردی، تغذیه با شیر مادر میتواند و باید ادامه یابد.آغوز به دفع مدفوع اولیه نوزاد و موادی که باعث زردی نوزاد میشود کمک میکند و زردی را کاهش میدهد. فتوتراپی درمان موثری است و در بخش مراقبت ویژه نوزادان انجام می شود و نوزاد را                  می توان مرتبا از زیر فتوتراپی  خارج کرده و به پستان گذاشت.</a:t>
            </a:r>
          </a:p>
          <a:p>
            <a:pPr marL="0" indent="0" algn="justLow" rtl="1">
              <a:buNone/>
            </a:pPr>
            <a:endParaRPr lang="en-US" sz="2500" dirty="0">
              <a:cs typeface="B Yagut"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910" y="3929066"/>
            <a:ext cx="3924300" cy="2601982"/>
          </a:xfrm>
          <a:prstGeom prst="rect">
            <a:avLst/>
          </a:prstGeom>
          <a:ln>
            <a:noFill/>
          </a:ln>
          <a:effectLst>
            <a:outerShdw blurRad="292100" dist="139700" dir="2700000" algn="tl" rotWithShape="0">
              <a:srgbClr val="333333">
                <a:alpha val="65000"/>
              </a:srgbClr>
            </a:outerShdw>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3557535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6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2406" y="1428736"/>
            <a:ext cx="9277350" cy="5181600"/>
          </a:xfrm>
        </p:spPr>
        <p:txBody>
          <a:bodyPr>
            <a:noAutofit/>
          </a:bodyPr>
          <a:lstStyle/>
          <a:p>
            <a:pPr marL="0" indent="0" algn="justLow" rtl="1">
              <a:buNone/>
            </a:pPr>
            <a:r>
              <a:rPr lang="fa-IR" sz="2500" dirty="0">
                <a:cs typeface="B Yagut" pitchFamily="2" charset="-78"/>
              </a:rPr>
              <a:t>نوزاد خواب آلود بمنظور تامین مایعات اضافی، نیاز به شیردوشیده شده هم دارد تاعلاوه بر تغذیه از پستان، دریافت نماید.</a:t>
            </a:r>
          </a:p>
          <a:p>
            <a:pPr marL="0" indent="0" algn="justLow" rtl="1">
              <a:buNone/>
            </a:pPr>
            <a:r>
              <a:rPr lang="fa-IR" sz="2500" dirty="0">
                <a:cs typeface="B Yagut" pitchFamily="2" charset="-78"/>
              </a:rPr>
              <a:t>در موارد نادری که زردی بسیار شدید است ممکن است با نظر پزشک نیاز به قطع موقت شیردهی باشد. در این شرایط مادر باید برای این که تولید شیرش را حفظ کند، مرتب شیرش را بدوشد. در صورتی که نوزاد در بیمارستان بستری شود، مادرنیز بهتر است در بیمارستان بماند، کارکنان آموزشهای لازم را به مادر برای دوشیدن شیر و تماس پوستی با نوزاد به او ارایه میدهند. با حمایت و آرامش دادن به مادر، اعتمادبنفس او را تقویت کنید.</a:t>
            </a:r>
          </a:p>
          <a:p>
            <a:pPr marL="0" indent="0" algn="justLow" rtl="1">
              <a:buNone/>
            </a:pPr>
            <a:r>
              <a:rPr lang="fa-IR" sz="2500" dirty="0">
                <a:cs typeface="B Yagut" pitchFamily="2" charset="-78"/>
              </a:rPr>
              <a:t> </a:t>
            </a:r>
            <a:br>
              <a:rPr lang="fa-IR" sz="2500" dirty="0">
                <a:cs typeface="B Yagut" pitchFamily="2" charset="-78"/>
              </a:rPr>
            </a:br>
            <a:endParaRPr lang="en-US" sz="2500" dirty="0">
              <a:cs typeface="B Yagut" pitchFamily="2" charset="-78"/>
            </a:endParaRPr>
          </a:p>
        </p:txBody>
      </p:sp>
      <p:sp>
        <p:nvSpPr>
          <p:cNvPr id="5" name="Title 1"/>
          <p:cNvSpPr>
            <a:spLocks noGrp="1"/>
          </p:cNvSpPr>
          <p:nvPr>
            <p:ph type="title"/>
          </p:nvPr>
        </p:nvSpPr>
        <p:spPr>
          <a:xfrm>
            <a:off x="495300" y="274638"/>
            <a:ext cx="8915400" cy="1143000"/>
          </a:xfrm>
        </p:spPr>
        <p:txBody>
          <a:bodyPr>
            <a:noAutofit/>
          </a:bodyPr>
          <a:lstStyle/>
          <a:p>
            <a:pPr marL="457200" indent="-457200" algn="r" rtl="1">
              <a:buFont typeface="Wingdings" panose="05000000000000000000" pitchFamily="2" charset="2"/>
              <a:buChar char="v"/>
            </a:pPr>
            <a:r>
              <a:rPr lang="fa-IR" sz="3200" b="1" dirty="0">
                <a:cs typeface="B Yagut" pitchFamily="2" charset="-78"/>
              </a:rPr>
              <a:t>تغذیه نوزادانی که دچار زردی شده اند :</a:t>
            </a:r>
            <a:endParaRPr lang="en-US" sz="3200" b="1" dirty="0">
              <a:cs typeface="B Yagut"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3557535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06" y="357166"/>
            <a:ext cx="8915400" cy="1143000"/>
          </a:xfrm>
        </p:spPr>
        <p:txBody>
          <a:bodyPr>
            <a:normAutofit/>
          </a:bodyPr>
          <a:lstStyle/>
          <a:p>
            <a:pPr marL="457200" indent="-457200" algn="r" rtl="1">
              <a:buFont typeface="Wingdings" panose="05000000000000000000" pitchFamily="2" charset="2"/>
              <a:buChar char="v"/>
            </a:pPr>
            <a:r>
              <a:rPr lang="fa-IR" sz="3200" b="1" dirty="0">
                <a:cs typeface="B Yagut" pitchFamily="2" charset="-78"/>
              </a:rPr>
              <a:t>تغذیه شیرخواران دو یا چند قلو:</a:t>
            </a:r>
            <a:endParaRPr lang="en-US" sz="3200" b="1" dirty="0">
              <a:cs typeface="B Yagut" pitchFamily="2" charset="-78"/>
            </a:endParaRPr>
          </a:p>
        </p:txBody>
      </p:sp>
      <p:sp>
        <p:nvSpPr>
          <p:cNvPr id="3" name="Content Placeholder 2"/>
          <p:cNvSpPr>
            <a:spLocks noGrp="1"/>
          </p:cNvSpPr>
          <p:nvPr>
            <p:ph idx="1"/>
          </p:nvPr>
        </p:nvSpPr>
        <p:spPr>
          <a:xfrm>
            <a:off x="523844" y="1643050"/>
            <a:ext cx="8915400" cy="4525963"/>
          </a:xfrm>
        </p:spPr>
        <p:txBody>
          <a:bodyPr>
            <a:normAutofit/>
          </a:bodyPr>
          <a:lstStyle/>
          <a:p>
            <a:pPr algn="justLow" rtl="1">
              <a:buFont typeface="Wingdings" pitchFamily="2" charset="2"/>
              <a:buChar char="ü"/>
            </a:pPr>
            <a:r>
              <a:rPr lang="fa-IR" sz="2500" dirty="0">
                <a:cs typeface="B Yagut" pitchFamily="2" charset="-78"/>
              </a:rPr>
              <a:t>هنگامی که شیرخواران به طور مکرر از پستان مادر تغذیه می کنند ،ترشح وتولید شیر بیشترشده وباعث تداوم شیردهی می گردد</a:t>
            </a:r>
          </a:p>
          <a:p>
            <a:pPr algn="justLow" rtl="1">
              <a:buFont typeface="Wingdings" pitchFamily="2" charset="2"/>
              <a:buChar char="ü"/>
            </a:pPr>
            <a:r>
              <a:rPr lang="fa-IR" sz="2500" dirty="0">
                <a:cs typeface="B Yagut" pitchFamily="2" charset="-78"/>
              </a:rPr>
              <a:t>برای نگرانی از نظر وقت وتولید شیر بیشتر ،توصیه می شود تغذیه دوقلوها همزمان انجام شود ،وضعیت شیرخوردن در این شیرخواران نیاز به آموزش دارد </a:t>
            </a:r>
          </a:p>
          <a:p>
            <a:pPr algn="justLow" rtl="1">
              <a:buFont typeface="Wingdings" pitchFamily="2" charset="2"/>
              <a:buChar char="ü"/>
            </a:pPr>
            <a:r>
              <a:rPr lang="fa-IR" sz="2500" dirty="0">
                <a:cs typeface="B Yagut" pitchFamily="2" charset="-78"/>
              </a:rPr>
              <a:t>مادر باید از استراحت وتغذیه مناسبی برخوردار باشد تا ضمن تامین نیازهای غذایی خود بتواند نیازهای چندقلوها را نیز فراهم نماید  </a:t>
            </a:r>
            <a:endParaRPr lang="en-US" sz="2500" dirty="0">
              <a:cs typeface="B Yagut"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794329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algn="r" rtl="1">
              <a:buFont typeface="Wingdings" panose="05000000000000000000" pitchFamily="2" charset="2"/>
              <a:buChar char="v"/>
            </a:pPr>
            <a:r>
              <a:rPr lang="fa-IR" sz="3200" b="1" dirty="0">
                <a:cs typeface="B Yagut" pitchFamily="2" charset="-78"/>
              </a:rPr>
              <a:t>تغذیه در شیرخواران با شکاف کام ولب:</a:t>
            </a:r>
            <a:endParaRPr lang="en-US" sz="3200" b="1" dirty="0">
              <a:cs typeface="B Yagut" pitchFamily="2" charset="-78"/>
            </a:endParaRPr>
          </a:p>
        </p:txBody>
      </p:sp>
      <p:sp>
        <p:nvSpPr>
          <p:cNvPr id="3" name="Content Placeholder 2"/>
          <p:cNvSpPr>
            <a:spLocks noGrp="1"/>
          </p:cNvSpPr>
          <p:nvPr>
            <p:ph idx="1"/>
          </p:nvPr>
        </p:nvSpPr>
        <p:spPr>
          <a:xfrm>
            <a:off x="523844" y="1214422"/>
            <a:ext cx="8915400" cy="4525963"/>
          </a:xfrm>
        </p:spPr>
        <p:txBody>
          <a:bodyPr>
            <a:normAutofit/>
          </a:bodyPr>
          <a:lstStyle/>
          <a:p>
            <a:pPr algn="justLow" rtl="1">
              <a:buFont typeface="Wingdings" pitchFamily="2" charset="2"/>
              <a:buChar char="ü"/>
            </a:pPr>
            <a:r>
              <a:rPr lang="fa-IR" sz="2500" b="1" dirty="0">
                <a:cs typeface="B Yagut" pitchFamily="2" charset="-78"/>
              </a:rPr>
              <a:t>شکاف لب: </a:t>
            </a:r>
            <a:r>
              <a:rPr lang="fa-IR" sz="2500" dirty="0">
                <a:cs typeface="B Yagut" pitchFamily="2" charset="-78"/>
              </a:rPr>
              <a:t>درصورتی که شکاف فقط در لب شیرخوار باشد شیردهی امکانپذیر است </a:t>
            </a:r>
          </a:p>
          <a:p>
            <a:pPr algn="justLow" rtl="1">
              <a:buFont typeface="Wingdings" pitchFamily="2" charset="2"/>
              <a:buChar char="ü"/>
            </a:pPr>
            <a:r>
              <a:rPr lang="fa-IR" sz="2500" b="1" dirty="0">
                <a:cs typeface="B Yagut" pitchFamily="2" charset="-78"/>
              </a:rPr>
              <a:t>شکاف کام: </a:t>
            </a:r>
            <a:r>
              <a:rPr lang="fa-IR" sz="2500" dirty="0">
                <a:cs typeface="B Yagut" pitchFamily="2" charset="-78"/>
              </a:rPr>
              <a:t>زمانی که شکاف در کام سخت شیرخوار باشد شیردهی مشکل تر است ونیاز به صبر و تحمل بیشتری دارد. ناحیه بین کام سخت و کام نرم در تحریک رفلکس مکیدن مهم است این رفلکس در شیرخواری که ضایعه در قسمت کام دارد کاهش می یابد .آموزش مادر بویژه برای احتقان پستان ضروری است </a:t>
            </a:r>
          </a:p>
          <a:p>
            <a:pPr algn="justLow" rtl="1">
              <a:buNone/>
            </a:pPr>
            <a:endParaRPr lang="en-US" sz="2500" dirty="0">
              <a:cs typeface="B Yagut" pitchFamily="2" charset="-78"/>
            </a:endParaRPr>
          </a:p>
        </p:txBody>
      </p:sp>
      <p:pic>
        <p:nvPicPr>
          <p:cNvPr id="1027" name="Picture 3"/>
          <p:cNvPicPr>
            <a:picLocks noChangeAspect="1" noChangeArrowheads="1"/>
          </p:cNvPicPr>
          <p:nvPr/>
        </p:nvPicPr>
        <p:blipFill>
          <a:blip r:embed="rId4"/>
          <a:srcRect/>
          <a:stretch>
            <a:fillRect/>
          </a:stretch>
        </p:blipFill>
        <p:spPr bwMode="auto">
          <a:xfrm>
            <a:off x="952472" y="3714752"/>
            <a:ext cx="4075120" cy="2887661"/>
          </a:xfrm>
          <a:prstGeom prst="rect">
            <a:avLst/>
          </a:prstGeom>
          <a:noFill/>
          <a:ln w="9525">
            <a:noFill/>
            <a:miter lim="800000"/>
            <a:headEnd/>
            <a:tailEnd/>
          </a:ln>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25430300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2407" y="0"/>
            <a:ext cx="8915400" cy="1143000"/>
          </a:xfrm>
        </p:spPr>
        <p:txBody>
          <a:bodyPr>
            <a:normAutofit/>
          </a:bodyPr>
          <a:lstStyle/>
          <a:p>
            <a:pPr rtl="1"/>
            <a:r>
              <a:rPr lang="fa-IR" sz="3600" b="1" dirty="0">
                <a:cs typeface="B Yagut" panose="00000400000000000000" pitchFamily="2" charset="-78"/>
              </a:rPr>
              <a:t> مشخصات سند</a:t>
            </a:r>
            <a:endParaRPr lang="en-US" sz="3600" b="1" dirty="0">
              <a:cs typeface="B Yagut" panose="00000400000000000000" pitchFamily="2" charset="-78"/>
            </a:endParaRPr>
          </a:p>
        </p:txBody>
      </p:sp>
      <p:sp>
        <p:nvSpPr>
          <p:cNvPr id="5" name="Text Placeholder 4"/>
          <p:cNvSpPr>
            <a:spLocks noGrp="1"/>
          </p:cNvSpPr>
          <p:nvPr>
            <p:ph type="body" idx="1"/>
          </p:nvPr>
        </p:nvSpPr>
        <p:spPr>
          <a:xfrm>
            <a:off x="495300" y="1066801"/>
            <a:ext cx="4376870" cy="457200"/>
          </a:xfrm>
        </p:spPr>
        <p:txBody>
          <a:bodyPr>
            <a:noAutofit/>
          </a:bodyPr>
          <a:lstStyle/>
          <a:p>
            <a:pPr algn="ctr" rtl="1"/>
            <a:r>
              <a:rPr lang="fa-IR" sz="2500" dirty="0">
                <a:cs typeface="B Yagut" panose="00000400000000000000" pitchFamily="2" charset="-78"/>
              </a:rPr>
              <a:t>مشخصات مدرس یا مدرسین</a:t>
            </a:r>
          </a:p>
        </p:txBody>
      </p:sp>
      <p:sp>
        <p:nvSpPr>
          <p:cNvPr id="6" name="Content Placeholder 5"/>
          <p:cNvSpPr>
            <a:spLocks noGrp="1"/>
          </p:cNvSpPr>
          <p:nvPr>
            <p:ph sz="half" idx="2"/>
          </p:nvPr>
        </p:nvSpPr>
        <p:spPr>
          <a:xfrm>
            <a:off x="238092" y="1524000"/>
            <a:ext cx="4634078" cy="5105400"/>
          </a:xfrm>
        </p:spPr>
        <p:txBody>
          <a:bodyPr>
            <a:noAutofit/>
          </a:bodyPr>
          <a:lstStyle/>
          <a:p>
            <a:pPr algn="r" rtl="1">
              <a:buFont typeface="Wingdings" pitchFamily="2" charset="2"/>
              <a:buChar char="Ø"/>
            </a:pPr>
            <a:r>
              <a:rPr lang="fa-IR" sz="2200" dirty="0">
                <a:cs typeface="B Yagut" panose="00000400000000000000" pitchFamily="2" charset="-78"/>
              </a:rPr>
              <a:t>تصویر پرسنلی</a:t>
            </a:r>
            <a:r>
              <a:rPr lang="fa-IR" sz="2200" i="1" dirty="0">
                <a:cs typeface="B Yagut" panose="00000400000000000000" pitchFamily="2" charset="-78"/>
              </a:rPr>
              <a:t> </a:t>
            </a:r>
            <a:r>
              <a:rPr lang="fa-IR" sz="2200" dirty="0">
                <a:cs typeface="B Yagut" panose="00000400000000000000" pitchFamily="2" charset="-78"/>
              </a:rPr>
              <a:t>مدرس:</a:t>
            </a:r>
          </a:p>
          <a:p>
            <a:pPr marL="0" indent="0" algn="r" rtl="1">
              <a:buNone/>
            </a:pPr>
            <a:endParaRPr lang="en-US" sz="2200" dirty="0">
              <a:cs typeface="B Yagut" panose="00000400000000000000" pitchFamily="2" charset="-78"/>
            </a:endParaRPr>
          </a:p>
          <a:p>
            <a:pPr marL="0" indent="0" algn="r" rtl="1">
              <a:buNone/>
            </a:pPr>
            <a:endParaRPr lang="fa-IR" sz="2200" dirty="0">
              <a:cs typeface="B Yagut" panose="00000400000000000000" pitchFamily="2" charset="-78"/>
            </a:endParaRPr>
          </a:p>
          <a:p>
            <a:pPr algn="r" rtl="1"/>
            <a:endParaRPr lang="fa-IR" sz="2200" dirty="0">
              <a:cs typeface="B Yagut" panose="00000400000000000000" pitchFamily="2" charset="-78"/>
            </a:endParaRPr>
          </a:p>
          <a:p>
            <a:pPr algn="r" rtl="1"/>
            <a:endParaRPr lang="fa-IR" sz="2200" dirty="0">
              <a:cs typeface="B Yagut" panose="00000400000000000000" pitchFamily="2" charset="-78"/>
            </a:endParaRPr>
          </a:p>
          <a:p>
            <a:pPr algn="r" rtl="1"/>
            <a:endParaRPr lang="en-US" sz="2200" dirty="0">
              <a:cs typeface="B Yagut" panose="00000400000000000000" pitchFamily="2" charset="-78"/>
            </a:endParaRPr>
          </a:p>
          <a:p>
            <a:pPr algn="justLow" rtl="1">
              <a:buFont typeface="Wingdings" pitchFamily="2" charset="2"/>
              <a:buChar char="Ø"/>
            </a:pPr>
            <a:r>
              <a:rPr lang="fa-IR" sz="2200" dirty="0">
                <a:cs typeface="B Yagut" panose="00000400000000000000" pitchFamily="2" charset="-78"/>
              </a:rPr>
              <a:t>نام و نام خانوادگی مدرس: فرزانه سلیم تبار</a:t>
            </a:r>
          </a:p>
          <a:p>
            <a:pPr algn="justLow" rtl="1">
              <a:buFont typeface="Wingdings" pitchFamily="2" charset="2"/>
              <a:buChar char="Ø"/>
            </a:pPr>
            <a:r>
              <a:rPr lang="fa-IR" sz="2200" dirty="0">
                <a:cs typeface="B Yagut" panose="00000400000000000000" pitchFamily="2" charset="-78"/>
              </a:rPr>
              <a:t>مدرک تحصیلی: کارشناس مامایی (دانشجوی ارشد سلامت باروری)</a:t>
            </a:r>
          </a:p>
          <a:p>
            <a:pPr algn="justLow" rtl="1">
              <a:buFont typeface="Wingdings" pitchFamily="2" charset="2"/>
              <a:buChar char="Ø"/>
            </a:pPr>
            <a:r>
              <a:rPr lang="fa-IR" sz="2200" dirty="0">
                <a:cs typeface="B Yagut" panose="00000400000000000000" pitchFamily="2" charset="-78"/>
              </a:rPr>
              <a:t>موقعیت اشتغال سازمانی مدرس: مربی مرکز آموزش بهورزی شهرستان. اسلام آباد غرب دانشگاه علوم پزشکی و خدمات بهداشتی درمانی.کرمانشاه .</a:t>
            </a:r>
          </a:p>
          <a:p>
            <a:pPr algn="r" rtl="1"/>
            <a:endParaRPr lang="en-US" sz="2200" dirty="0">
              <a:cs typeface="B Yagut" panose="00000400000000000000" pitchFamily="2" charset="-78"/>
            </a:endParaRPr>
          </a:p>
        </p:txBody>
      </p:sp>
      <p:sp>
        <p:nvSpPr>
          <p:cNvPr id="7" name="Text Placeholder 6"/>
          <p:cNvSpPr>
            <a:spLocks noGrp="1"/>
          </p:cNvSpPr>
          <p:nvPr>
            <p:ph type="body" sz="quarter" idx="3"/>
          </p:nvPr>
        </p:nvSpPr>
        <p:spPr>
          <a:xfrm>
            <a:off x="4881562" y="1071546"/>
            <a:ext cx="4378590" cy="639762"/>
          </a:xfrm>
        </p:spPr>
        <p:txBody>
          <a:bodyPr>
            <a:normAutofit/>
          </a:bodyPr>
          <a:lstStyle/>
          <a:p>
            <a:pPr algn="r" rtl="1"/>
            <a:r>
              <a:rPr lang="fa-IR" sz="2800" dirty="0">
                <a:cs typeface="B Yagut" panose="00000400000000000000" pitchFamily="2" charset="-78"/>
              </a:rPr>
              <a:t>مشخصات بسته آموزشی</a:t>
            </a:r>
          </a:p>
        </p:txBody>
      </p:sp>
      <p:sp>
        <p:nvSpPr>
          <p:cNvPr id="8" name="Content Placeholder 7"/>
          <p:cNvSpPr>
            <a:spLocks noGrp="1"/>
          </p:cNvSpPr>
          <p:nvPr>
            <p:ph sz="quarter" idx="4"/>
          </p:nvPr>
        </p:nvSpPr>
        <p:spPr>
          <a:xfrm>
            <a:off x="4881562" y="1928802"/>
            <a:ext cx="4378590" cy="3951288"/>
          </a:xfrm>
        </p:spPr>
        <p:txBody>
          <a:bodyPr>
            <a:normAutofit/>
          </a:bodyPr>
          <a:lstStyle/>
          <a:p>
            <a:pPr algn="r" rtl="1">
              <a:buFont typeface="Wingdings" pitchFamily="2" charset="2"/>
              <a:buChar char="Ø"/>
            </a:pPr>
            <a:r>
              <a:rPr lang="fa-IR" dirty="0">
                <a:cs typeface="B Yagut" panose="00000400000000000000" pitchFamily="2" charset="-78"/>
              </a:rPr>
              <a:t>حیطه درس: مراقبتهای ادغام یافته سلامت کودکان </a:t>
            </a:r>
          </a:p>
          <a:p>
            <a:pPr algn="r" rtl="1">
              <a:buFont typeface="Wingdings" pitchFamily="2" charset="2"/>
              <a:buChar char="Ø"/>
            </a:pPr>
            <a:r>
              <a:rPr lang="fa-IR" dirty="0">
                <a:cs typeface="B Yagut" panose="00000400000000000000" pitchFamily="2" charset="-78"/>
              </a:rPr>
              <a:t>تاریخ آخرین بازنگری: 4اردیبهشت 1399</a:t>
            </a:r>
          </a:p>
          <a:p>
            <a:pPr algn="r" rtl="1">
              <a:buFont typeface="Wingdings" pitchFamily="2" charset="2"/>
              <a:buChar char="Ø"/>
            </a:pPr>
            <a:r>
              <a:rPr lang="fa-IR" dirty="0">
                <a:cs typeface="B Yagut" panose="00000400000000000000" pitchFamily="2" charset="-78"/>
              </a:rPr>
              <a:t>نوبت تهیه: 1</a:t>
            </a:r>
          </a:p>
          <a:p>
            <a:pPr algn="r" rtl="1">
              <a:buFont typeface="Wingdings" pitchFamily="2" charset="2"/>
              <a:buChar char="Ø"/>
            </a:pPr>
            <a:r>
              <a:rPr lang="fa-IR" dirty="0">
                <a:cs typeface="B Yagut" panose="00000400000000000000" pitchFamily="2" charset="-78"/>
              </a:rPr>
              <a:t> نام فایل:</a:t>
            </a:r>
            <a:endParaRPr lang="en-US" dirty="0">
              <a:latin typeface="Baskerville Old Face" pitchFamily="18" charset="0"/>
              <a:cs typeface="B Yagut" panose="00000400000000000000" pitchFamily="2" charset="-78"/>
            </a:endParaRPr>
          </a:p>
          <a:p>
            <a:pPr marL="6350" indent="9525" algn="justLow">
              <a:buNone/>
            </a:pPr>
            <a:r>
              <a:rPr lang="en-US" sz="2300" dirty="0">
                <a:latin typeface="Baskerville Old Face" pitchFamily="18" charset="0"/>
                <a:cs typeface="B Yagut" panose="00000400000000000000" pitchFamily="2" charset="-78"/>
              </a:rPr>
              <a:t>MK-</a:t>
            </a:r>
            <a:r>
              <a:rPr lang="en-US" sz="2300" dirty="0" err="1">
                <a:latin typeface="Baskerville Old Face" pitchFamily="18" charset="0"/>
                <a:cs typeface="B Yagut" panose="00000400000000000000" pitchFamily="2" charset="-78"/>
              </a:rPr>
              <a:t>Taghzieh</a:t>
            </a:r>
            <a:r>
              <a:rPr lang="fa-IR" sz="2300" dirty="0">
                <a:latin typeface="Baskerville Old Face" pitchFamily="18" charset="0"/>
                <a:cs typeface="B Yagut" panose="00000400000000000000" pitchFamily="2" charset="-78"/>
              </a:rPr>
              <a:t>–</a:t>
            </a:r>
            <a:r>
              <a:rPr lang="en-US" sz="2300" dirty="0" err="1">
                <a:latin typeface="Baskerville Old Face" pitchFamily="18" charset="0"/>
                <a:cs typeface="B Yagut" panose="00000400000000000000" pitchFamily="2" charset="-78"/>
              </a:rPr>
              <a:t>shirkharane</a:t>
            </a:r>
            <a:r>
              <a:rPr lang="fa-IR" sz="2300" dirty="0">
                <a:latin typeface="Baskerville Old Face" pitchFamily="18" charset="0"/>
                <a:cs typeface="B Yagut" panose="00000400000000000000" pitchFamily="2" charset="-78"/>
              </a:rPr>
              <a:t>-</a:t>
            </a:r>
            <a:r>
              <a:rPr lang="en-US" sz="2300" dirty="0" err="1">
                <a:latin typeface="Baskerville Old Face" pitchFamily="18" charset="0"/>
                <a:cs typeface="B Yagut" panose="00000400000000000000" pitchFamily="2" charset="-78"/>
              </a:rPr>
              <a:t>bimar</a:t>
            </a:r>
            <a:r>
              <a:rPr lang="en-US" sz="2300" dirty="0">
                <a:latin typeface="Baskerville Old Face" pitchFamily="18" charset="0"/>
                <a:cs typeface="B Yagut" panose="00000400000000000000" pitchFamily="2" charset="-78"/>
              </a:rPr>
              <a:t> </a:t>
            </a:r>
            <a:r>
              <a:rPr lang="en-US" sz="2300" dirty="0" err="1">
                <a:latin typeface="Baskerville Old Face" pitchFamily="18" charset="0"/>
                <a:cs typeface="B Yagut" panose="00000400000000000000" pitchFamily="2" charset="-78"/>
              </a:rPr>
              <a:t>va</a:t>
            </a:r>
            <a:r>
              <a:rPr lang="en-US" sz="2300" dirty="0">
                <a:latin typeface="Baskerville Old Face" pitchFamily="18" charset="0"/>
                <a:cs typeface="B Yagut" panose="00000400000000000000" pitchFamily="2" charset="-78"/>
              </a:rPr>
              <a:t>- </a:t>
            </a:r>
            <a:r>
              <a:rPr lang="en-US" sz="2300" dirty="0" err="1">
                <a:latin typeface="Baskerville Old Face" pitchFamily="18" charset="0"/>
                <a:cs typeface="B Yagut" panose="00000400000000000000" pitchFamily="2" charset="-78"/>
              </a:rPr>
              <a:t>nozadane</a:t>
            </a:r>
            <a:r>
              <a:rPr lang="fa-IR" sz="2300" dirty="0">
                <a:latin typeface="Baskerville Old Face" pitchFamily="18" charset="0"/>
                <a:cs typeface="B Yagut" panose="00000400000000000000" pitchFamily="2" charset="-78"/>
              </a:rPr>
              <a:t>-</a:t>
            </a:r>
            <a:r>
              <a:rPr lang="en-US" sz="2300" dirty="0" err="1">
                <a:latin typeface="Baskerville Old Face" pitchFamily="18" charset="0"/>
                <a:cs typeface="B Yagut" panose="00000400000000000000" pitchFamily="2" charset="-78"/>
              </a:rPr>
              <a:t>kam</a:t>
            </a:r>
            <a:r>
              <a:rPr lang="fa-IR" sz="2300" dirty="0">
                <a:latin typeface="Baskerville Old Face" pitchFamily="18" charset="0"/>
                <a:cs typeface="B Yagut" panose="00000400000000000000" pitchFamily="2" charset="-78"/>
              </a:rPr>
              <a:t>-</a:t>
            </a:r>
            <a:r>
              <a:rPr lang="en-US" sz="2300" dirty="0" err="1">
                <a:latin typeface="Baskerville Old Face" pitchFamily="18" charset="0"/>
                <a:cs typeface="B Yagut" panose="00000400000000000000" pitchFamily="2" charset="-78"/>
              </a:rPr>
              <a:t>vazn</a:t>
            </a:r>
            <a:r>
              <a:rPr lang="en-US" sz="2300" dirty="0">
                <a:latin typeface="Baskerville Old Face" pitchFamily="18" charset="0"/>
                <a:cs typeface="B Yagut" panose="00000400000000000000" pitchFamily="2" charset="-78"/>
              </a:rPr>
              <a:t>- edi18</a:t>
            </a:r>
            <a:endParaRPr lang="fa-IR" sz="2300" dirty="0">
              <a:latin typeface="Baskerville Old Face" pitchFamily="18" charset="0"/>
              <a:cs typeface="B Yagut" panose="00000400000000000000" pitchFamily="2" charset="-78"/>
            </a:endParaRPr>
          </a:p>
        </p:txBody>
      </p:sp>
      <p:pic>
        <p:nvPicPr>
          <p:cNvPr id="1026" name="Picture 2" descr="C:\Users\sakhteman\Desktop\عکس .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58" y="2000240"/>
            <a:ext cx="3853802" cy="169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242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Low" rtl="1">
              <a:buFont typeface="Wingdings" pitchFamily="2" charset="2"/>
              <a:buChar char="ü"/>
            </a:pPr>
            <a:r>
              <a:rPr lang="fa-IR" sz="2500" b="1" dirty="0">
                <a:cs typeface="B Yagut" pitchFamily="2" charset="-78"/>
              </a:rPr>
              <a:t>شکاف کام ولب: </a:t>
            </a:r>
            <a:r>
              <a:rPr lang="fa-IR" sz="2500" dirty="0">
                <a:cs typeface="B Yagut" pitchFamily="2" charset="-78"/>
              </a:rPr>
              <a:t>شیردهی در صورت یکطرفه بودن شکاف کام ولب می تواند امکانپذیر باشد.وضعیت های ذکر شده برای نگهداری شیرخوار وشیردادن به اورا باید امتحان کرد ووضعیت نگهداری مناسب را پیدا کرد </a:t>
            </a:r>
          </a:p>
          <a:p>
            <a:pPr algn="justLow" rtl="1">
              <a:buFont typeface="Wingdings" pitchFamily="2" charset="2"/>
              <a:buChar char="ü"/>
            </a:pPr>
            <a:r>
              <a:rPr lang="fa-IR" sz="2500" dirty="0">
                <a:cs typeface="B Yagut" pitchFamily="2" charset="-78"/>
              </a:rPr>
              <a:t>تثبیت تکنیک شیردهی قابل قبول برای مادر و شیرخوار ممکن است چندین روز طول بکشد وحتی احتمال دارد مادر تا زمان انجام عمل جراحی برای بستن شکاف کام ویا لب ،مجبوربه تکمیل تغذیه شیرخوار خود با روش های تغذیه مکمل شود.</a:t>
            </a:r>
            <a:endParaRPr lang="en-US" sz="2500" dirty="0">
              <a:cs typeface="B Yagut" pitchFamily="2" charset="-78"/>
            </a:endParaRPr>
          </a:p>
        </p:txBody>
      </p:sp>
      <p:sp>
        <p:nvSpPr>
          <p:cNvPr id="5" name="Title 1"/>
          <p:cNvSpPr>
            <a:spLocks noGrp="1"/>
          </p:cNvSpPr>
          <p:nvPr>
            <p:ph type="title"/>
          </p:nvPr>
        </p:nvSpPr>
        <p:spPr>
          <a:xfrm>
            <a:off x="495300" y="274638"/>
            <a:ext cx="8915400" cy="1143000"/>
          </a:xfrm>
        </p:spPr>
        <p:txBody>
          <a:bodyPr>
            <a:normAutofit/>
          </a:bodyPr>
          <a:lstStyle/>
          <a:p>
            <a:pPr marL="457200" indent="-457200" algn="r" rtl="1">
              <a:buFont typeface="Wingdings" panose="05000000000000000000" pitchFamily="2" charset="2"/>
              <a:buChar char="v"/>
            </a:pPr>
            <a:r>
              <a:rPr lang="fa-IR" sz="3200" b="1" dirty="0">
                <a:cs typeface="B Yagut" pitchFamily="2" charset="-78"/>
              </a:rPr>
              <a:t>تغذیه در شیرخواران با شکاف کام ولب</a:t>
            </a:r>
            <a:r>
              <a:rPr lang="en-US" sz="3200" b="1" dirty="0">
                <a:cs typeface="B Yagut" pitchFamily="2" charset="-78"/>
              </a:rPr>
              <a: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25327930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06" y="428604"/>
            <a:ext cx="8915400" cy="1143000"/>
          </a:xfrm>
        </p:spPr>
        <p:txBody>
          <a:bodyPr>
            <a:normAutofit/>
          </a:bodyPr>
          <a:lstStyle/>
          <a:p>
            <a:pPr marL="457200" indent="-457200" algn="r" rtl="1">
              <a:buFont typeface="Wingdings" panose="05000000000000000000" pitchFamily="2" charset="2"/>
              <a:buChar char="v"/>
            </a:pPr>
            <a:r>
              <a:rPr lang="fa-IR" altLang="en-US" sz="3200" b="1" dirty="0">
                <a:cs typeface="B Yagut" pitchFamily="2" charset="-78"/>
              </a:rPr>
              <a:t>برخي نكات قابل توجه در مشاوره:</a:t>
            </a:r>
            <a:endParaRPr lang="en-US" sz="3200" b="1" dirty="0">
              <a:cs typeface="B Yagut" pitchFamily="2" charset="-78"/>
            </a:endParaRPr>
          </a:p>
        </p:txBody>
      </p:sp>
      <p:sp>
        <p:nvSpPr>
          <p:cNvPr id="3" name="Content Placeholder 2"/>
          <p:cNvSpPr>
            <a:spLocks noGrp="1"/>
          </p:cNvSpPr>
          <p:nvPr>
            <p:ph idx="1"/>
          </p:nvPr>
        </p:nvSpPr>
        <p:spPr>
          <a:xfrm>
            <a:off x="1023910" y="1428736"/>
            <a:ext cx="7853386" cy="4129102"/>
          </a:xfrm>
        </p:spPr>
        <p:txBody>
          <a:bodyPr>
            <a:normAutofit/>
          </a:bodyPr>
          <a:lstStyle/>
          <a:p>
            <a:pPr marL="107950" indent="0" algn="justLow" rtl="1">
              <a:lnSpc>
                <a:spcPct val="200000"/>
              </a:lnSpc>
              <a:buNone/>
              <a:defRPr/>
            </a:pPr>
            <a:r>
              <a:rPr lang="fa-IR" sz="2500" b="1" dirty="0">
                <a:latin typeface="Tahoma" panose="020B0604030504040204" pitchFamily="34" charset="0"/>
                <a:ea typeface="Calibri" panose="020F0502020204030204" pitchFamily="34" charset="0"/>
                <a:cs typeface="B Yagut" pitchFamily="2" charset="-78"/>
              </a:rPr>
              <a:t>غلظت و قوام غذاي كمكي متناسب با سن شير خوار : </a:t>
            </a:r>
          </a:p>
          <a:p>
            <a:pPr marL="228600" algn="justLow" rtl="1">
              <a:lnSpc>
                <a:spcPct val="115000"/>
              </a:lnSpc>
              <a:spcAft>
                <a:spcPts val="0"/>
              </a:spcAft>
              <a:buFont typeface="Wingdings" pitchFamily="2" charset="2"/>
              <a:buChar char="ü"/>
              <a:defRPr/>
            </a:pPr>
            <a:r>
              <a:rPr lang="fa-IR" sz="2500" dirty="0">
                <a:latin typeface="Tahoma" panose="020B0604030504040204" pitchFamily="34" charset="0"/>
                <a:ea typeface="Calibri" panose="020F0502020204030204" pitchFamily="34" charset="0"/>
                <a:cs typeface="B Yagut" pitchFamily="2" charset="-78"/>
              </a:rPr>
              <a:t>استفاده از سوال هاي مناسب و استفاده از عکس راهنماي غلظت غذاي كمكي </a:t>
            </a:r>
          </a:p>
          <a:p>
            <a:pPr marL="228600" algn="justLow" rtl="1">
              <a:lnSpc>
                <a:spcPct val="115000"/>
              </a:lnSpc>
              <a:spcAft>
                <a:spcPts val="0"/>
              </a:spcAft>
              <a:buFont typeface="Wingdings" pitchFamily="2" charset="2"/>
              <a:buChar char="ü"/>
              <a:defRPr/>
            </a:pPr>
            <a:r>
              <a:rPr lang="fa-IR" sz="2500" dirty="0">
                <a:latin typeface="Tahoma" panose="020B0604030504040204" pitchFamily="34" charset="0"/>
                <a:ea typeface="Calibri" panose="020F0502020204030204" pitchFamily="34" charset="0"/>
                <a:cs typeface="B Yagut" pitchFamily="2" charset="-78"/>
              </a:rPr>
              <a:t>آموزش عملي مادران در خصوص طرز تهيه فرني ويا ساير غذاها با غلظت مناسب</a:t>
            </a:r>
          </a:p>
          <a:p>
            <a:pPr algn="r"/>
            <a:endParaRPr lang="en-US" sz="2500" dirty="0">
              <a:cs typeface="B Yagut"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3775864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3844" y="1500174"/>
            <a:ext cx="8672542" cy="4525963"/>
          </a:xfrm>
        </p:spPr>
        <p:txBody>
          <a:bodyPr>
            <a:normAutofit/>
          </a:bodyPr>
          <a:lstStyle/>
          <a:p>
            <a:pPr marL="107950" indent="0" algn="just" rtl="1">
              <a:lnSpc>
                <a:spcPct val="200000"/>
              </a:lnSpc>
              <a:buNone/>
              <a:defRPr/>
            </a:pPr>
            <a:r>
              <a:rPr lang="fa-IR" sz="2500" b="1" dirty="0">
                <a:latin typeface="Tahoma" panose="020B0604030504040204" pitchFamily="34" charset="0"/>
                <a:ea typeface="Calibri" panose="020F0502020204030204" pitchFamily="34" charset="0"/>
                <a:cs typeface="B Yagut" pitchFamily="2" charset="-78"/>
              </a:rPr>
              <a:t>تنوع غذايي :</a:t>
            </a:r>
          </a:p>
          <a:p>
            <a:pPr algn="justLow" rtl="1">
              <a:lnSpc>
                <a:spcPct val="115000"/>
              </a:lnSpc>
              <a:spcAft>
                <a:spcPts val="0"/>
              </a:spcAft>
              <a:buFont typeface="Wingdings" pitchFamily="2" charset="2"/>
              <a:buChar char="ü"/>
              <a:defRPr/>
            </a:pPr>
            <a:r>
              <a:rPr lang="fa-IR" sz="2500" dirty="0">
                <a:latin typeface="Tahoma" panose="020B0604030504040204" pitchFamily="34" charset="0"/>
                <a:ea typeface="Calibri" panose="020F0502020204030204" pitchFamily="34" charset="0"/>
                <a:cs typeface="B Yagut" pitchFamily="2" charset="-78"/>
              </a:rPr>
              <a:t> تاكيد بر استفاده از تمام گروه هاي غذايي و تاكيد بر استفاده از جايگزين هاي مناسب و متناسب با سن شيرخوار </a:t>
            </a:r>
          </a:p>
          <a:p>
            <a:pPr algn="justLow" rtl="1">
              <a:lnSpc>
                <a:spcPct val="115000"/>
              </a:lnSpc>
              <a:spcAft>
                <a:spcPts val="0"/>
              </a:spcAft>
              <a:buFont typeface="Wingdings" pitchFamily="2" charset="2"/>
              <a:buChar char="ü"/>
              <a:defRPr/>
            </a:pPr>
            <a:r>
              <a:rPr lang="fa-IR" sz="2500" dirty="0">
                <a:latin typeface="Tahoma" panose="020B0604030504040204" pitchFamily="34" charset="0"/>
                <a:ea typeface="Calibri" panose="020F0502020204030204" pitchFamily="34" charset="0"/>
                <a:cs typeface="B Yagut" pitchFamily="2" charset="-78"/>
              </a:rPr>
              <a:t>استفاده از جايگزين هاي هر گروه در وعده هاي ناهار و شام مثلا استفاده از گوشت سفيد ،  تخم مرغ ، ماهي يا حبوبات به جاي گوشت قرمز </a:t>
            </a:r>
            <a:endParaRPr lang="en-US" sz="2500" dirty="0">
              <a:latin typeface="Calibri" panose="020F0502020204030204" pitchFamily="34" charset="0"/>
              <a:ea typeface="Calibri" panose="020F0502020204030204" pitchFamily="34" charset="0"/>
              <a:cs typeface="B Yagut" pitchFamily="2" charset="-78"/>
            </a:endParaRPr>
          </a:p>
          <a:p>
            <a:pPr algn="r">
              <a:buNone/>
            </a:pPr>
            <a:endParaRPr lang="en-US" sz="2500" dirty="0">
              <a:cs typeface="B Yagut" pitchFamily="2" charset="-78"/>
            </a:endParaRPr>
          </a:p>
        </p:txBody>
      </p:sp>
      <p:sp>
        <p:nvSpPr>
          <p:cNvPr id="5" name="Title 1"/>
          <p:cNvSpPr>
            <a:spLocks noGrp="1"/>
          </p:cNvSpPr>
          <p:nvPr>
            <p:ph type="title"/>
          </p:nvPr>
        </p:nvSpPr>
        <p:spPr>
          <a:xfrm>
            <a:off x="452406" y="428604"/>
            <a:ext cx="8915400" cy="1143000"/>
          </a:xfrm>
        </p:spPr>
        <p:txBody>
          <a:bodyPr>
            <a:normAutofit/>
          </a:bodyPr>
          <a:lstStyle/>
          <a:p>
            <a:pPr marL="457200" indent="-457200" algn="r" rtl="1">
              <a:buFont typeface="Wingdings" panose="05000000000000000000" pitchFamily="2" charset="2"/>
              <a:buChar char="v"/>
            </a:pPr>
            <a:r>
              <a:rPr lang="fa-IR" altLang="en-US" sz="3200" b="1" dirty="0">
                <a:cs typeface="B Yagut" pitchFamily="2" charset="-78"/>
              </a:rPr>
              <a:t>برخي نكات قابل توجه در مشاوره:</a:t>
            </a:r>
            <a:endParaRPr lang="en-US" sz="3200" b="1" dirty="0">
              <a:cs typeface="B Yagut"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27469220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 y="1600201"/>
            <a:ext cx="8915400" cy="3686187"/>
          </a:xfrm>
        </p:spPr>
        <p:txBody>
          <a:bodyPr>
            <a:normAutofit/>
          </a:bodyPr>
          <a:lstStyle/>
          <a:p>
            <a:pPr marL="107950" indent="0" algn="just" rtl="1">
              <a:lnSpc>
                <a:spcPct val="200000"/>
              </a:lnSpc>
              <a:buNone/>
              <a:defRPr/>
            </a:pPr>
            <a:r>
              <a:rPr lang="fa-IR" sz="2500" b="1" dirty="0">
                <a:latin typeface="Tahoma" panose="020B0604030504040204" pitchFamily="34" charset="0"/>
                <a:ea typeface="Calibri" panose="020F0502020204030204" pitchFamily="34" charset="0"/>
                <a:cs typeface="B Yagut" pitchFamily="2" charset="-78"/>
              </a:rPr>
              <a:t>مقدار غذاي متناسب با سن شيرخوار در هر وعده :</a:t>
            </a:r>
          </a:p>
          <a:p>
            <a:pPr marL="228600" algn="justLow" rtl="1">
              <a:lnSpc>
                <a:spcPct val="200000"/>
              </a:lnSpc>
              <a:spcAft>
                <a:spcPts val="0"/>
              </a:spcAft>
              <a:buFont typeface="Wingdings" pitchFamily="2" charset="2"/>
              <a:buChar char="ü"/>
              <a:defRPr/>
            </a:pPr>
            <a:r>
              <a:rPr lang="fa-IR" sz="2500" dirty="0">
                <a:latin typeface="Calibri" panose="020F0502020204030204" pitchFamily="34" charset="0"/>
                <a:ea typeface="Calibri" panose="020F0502020204030204" pitchFamily="34" charset="0"/>
                <a:cs typeface="B Yagut" pitchFamily="2" charset="-78"/>
              </a:rPr>
              <a:t>تعيين </a:t>
            </a:r>
            <a:r>
              <a:rPr lang="ar-SA" sz="2500" dirty="0">
                <a:latin typeface="Calibri" panose="020F0502020204030204" pitchFamily="34" charset="0"/>
                <a:ea typeface="Calibri" panose="020F0502020204030204" pitchFamily="34" charset="0"/>
                <a:cs typeface="B Yagut" pitchFamily="2" charset="-78"/>
              </a:rPr>
              <a:t>اندازه ظرف غذا و مقدار غذايي كه شيرخوار آن را خورده ( </a:t>
            </a:r>
            <a:r>
              <a:rPr lang="fa-IR" sz="2500" dirty="0">
                <a:latin typeface="Calibri" panose="020F0502020204030204" pitchFamily="34" charset="0"/>
                <a:ea typeface="Calibri" panose="020F0502020204030204" pitchFamily="34" charset="0"/>
                <a:cs typeface="B Yagut" pitchFamily="2" charset="-78"/>
              </a:rPr>
              <a:t>استفاده </a:t>
            </a:r>
            <a:r>
              <a:rPr lang="ar-SA" sz="2500" dirty="0">
                <a:latin typeface="Calibri" panose="020F0502020204030204" pitchFamily="34" charset="0"/>
                <a:ea typeface="Calibri" panose="020F0502020204030204" pitchFamily="34" charset="0"/>
                <a:cs typeface="B Yagut" pitchFamily="2" charset="-78"/>
              </a:rPr>
              <a:t>از تصاوير كتاب مقياس خانگي </a:t>
            </a:r>
            <a:r>
              <a:rPr lang="fa-IR" sz="2500" dirty="0">
                <a:latin typeface="Calibri" panose="020F0502020204030204" pitchFamily="34" charset="0"/>
                <a:ea typeface="Calibri" panose="020F0502020204030204" pitchFamily="34" charset="0"/>
                <a:cs typeface="B Yagut" pitchFamily="2" charset="-78"/>
              </a:rPr>
              <a:t>)</a:t>
            </a:r>
          </a:p>
          <a:p>
            <a:pPr marL="228600" algn="justLow" rtl="1">
              <a:lnSpc>
                <a:spcPct val="200000"/>
              </a:lnSpc>
              <a:spcAft>
                <a:spcPts val="0"/>
              </a:spcAft>
              <a:buFont typeface="Wingdings" pitchFamily="2" charset="2"/>
              <a:buChar char="ü"/>
              <a:defRPr/>
            </a:pPr>
            <a:r>
              <a:rPr lang="fa-IR" sz="2500" dirty="0">
                <a:latin typeface="Calibri" panose="020F0502020204030204" pitchFamily="34" charset="0"/>
                <a:ea typeface="Calibri" panose="020F0502020204030204" pitchFamily="34" charset="0"/>
                <a:cs typeface="B Yagut" pitchFamily="2" charset="-78"/>
              </a:rPr>
              <a:t>تعيين اندازه </a:t>
            </a:r>
            <a:r>
              <a:rPr lang="ar-SA" sz="2500" dirty="0">
                <a:latin typeface="Calibri" panose="020F0502020204030204" pitchFamily="34" charset="0"/>
                <a:ea typeface="Calibri" panose="020F0502020204030204" pitchFamily="34" charset="0"/>
                <a:cs typeface="B Yagut" pitchFamily="2" charset="-78"/>
              </a:rPr>
              <a:t>پيمانه هاي محلي </a:t>
            </a:r>
            <a:endParaRPr lang="fa-IR" sz="2500" dirty="0">
              <a:latin typeface="Calibri" panose="020F0502020204030204" pitchFamily="34" charset="0"/>
              <a:ea typeface="Calibri" panose="020F0502020204030204" pitchFamily="34" charset="0"/>
              <a:cs typeface="B Yagut" pitchFamily="2" charset="-78"/>
            </a:endParaRPr>
          </a:p>
          <a:p>
            <a:pPr marL="228600" algn="justLow" rtl="1">
              <a:lnSpc>
                <a:spcPct val="200000"/>
              </a:lnSpc>
              <a:spcAft>
                <a:spcPts val="0"/>
              </a:spcAft>
              <a:buFont typeface="Wingdings" pitchFamily="2" charset="2"/>
              <a:buChar char="ü"/>
              <a:defRPr/>
            </a:pPr>
            <a:r>
              <a:rPr lang="fa-IR" sz="2500" dirty="0">
                <a:latin typeface="Calibri" panose="020F0502020204030204" pitchFamily="34" charset="0"/>
                <a:ea typeface="Calibri" panose="020F0502020204030204" pitchFamily="34" charset="0"/>
                <a:cs typeface="B Yagut" pitchFamily="2" charset="-78"/>
              </a:rPr>
              <a:t>افزايش تعداد وعده ها در صورت دريافت كم كودك در هر وعده</a:t>
            </a:r>
          </a:p>
          <a:p>
            <a:pPr algn="r"/>
            <a:endParaRPr lang="en-US" sz="2500" dirty="0">
              <a:cs typeface="B Yagut" pitchFamily="2" charset="-78"/>
            </a:endParaRPr>
          </a:p>
        </p:txBody>
      </p:sp>
      <p:sp>
        <p:nvSpPr>
          <p:cNvPr id="5" name="Title 1"/>
          <p:cNvSpPr>
            <a:spLocks noGrp="1"/>
          </p:cNvSpPr>
          <p:nvPr>
            <p:ph type="title"/>
          </p:nvPr>
        </p:nvSpPr>
        <p:spPr>
          <a:xfrm>
            <a:off x="452406" y="428604"/>
            <a:ext cx="8915400" cy="1143000"/>
          </a:xfrm>
        </p:spPr>
        <p:txBody>
          <a:bodyPr>
            <a:normAutofit/>
          </a:bodyPr>
          <a:lstStyle/>
          <a:p>
            <a:pPr marL="457200" indent="-457200" algn="r" rtl="1">
              <a:buFont typeface="Wingdings" panose="05000000000000000000" pitchFamily="2" charset="2"/>
              <a:buChar char="v"/>
            </a:pPr>
            <a:r>
              <a:rPr lang="fa-IR" altLang="en-US" sz="3200" b="1" dirty="0">
                <a:cs typeface="B Yagut" pitchFamily="2" charset="-78"/>
              </a:rPr>
              <a:t>برخي نكات قابل توجه در مشاوره</a:t>
            </a:r>
            <a:endParaRPr lang="en-US" sz="3200" b="1" dirty="0">
              <a:cs typeface="B Yagut"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056194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107950" indent="0" algn="just" rtl="1">
              <a:lnSpc>
                <a:spcPct val="200000"/>
              </a:lnSpc>
              <a:buNone/>
              <a:defRPr/>
            </a:pPr>
            <a:r>
              <a:rPr lang="fa-IR" sz="2500" b="1" dirty="0">
                <a:latin typeface="Calibri" panose="020F0502020204030204" pitchFamily="34" charset="0"/>
                <a:ea typeface="Calibri" panose="020F0502020204030204" pitchFamily="34" charset="0"/>
                <a:cs typeface="B Yagut" pitchFamily="2" charset="-78"/>
              </a:rPr>
              <a:t>داشتن آلرژي به ماده غذایی خاص :</a:t>
            </a:r>
          </a:p>
          <a:p>
            <a:pPr marL="228600" algn="justLow" rtl="1">
              <a:lnSpc>
                <a:spcPct val="115000"/>
              </a:lnSpc>
              <a:spcAft>
                <a:spcPts val="0"/>
              </a:spcAft>
              <a:buFont typeface="Wingdings" pitchFamily="2" charset="2"/>
              <a:buChar char="ü"/>
              <a:defRPr/>
            </a:pPr>
            <a:r>
              <a:rPr lang="fa-IR" sz="2500" dirty="0">
                <a:latin typeface="Calibri" panose="020F0502020204030204" pitchFamily="34" charset="0"/>
                <a:ea typeface="Calibri" panose="020F0502020204030204" pitchFamily="34" charset="0"/>
                <a:cs typeface="B Yagut" pitchFamily="2" charset="-78"/>
              </a:rPr>
              <a:t>سوال كردن از مادر در مورد </a:t>
            </a:r>
            <a:r>
              <a:rPr lang="ar-SA" sz="2500" dirty="0">
                <a:latin typeface="Calibri" panose="020F0502020204030204" pitchFamily="34" charset="0"/>
                <a:ea typeface="Calibri" panose="020F0502020204030204" pitchFamily="34" charset="0"/>
                <a:cs typeface="B Yagut" pitchFamily="2" charset="-78"/>
              </a:rPr>
              <a:t>علائم آلرژي</a:t>
            </a:r>
            <a:r>
              <a:rPr lang="fa-IR" sz="2500" dirty="0">
                <a:latin typeface="Calibri" panose="020F0502020204030204" pitchFamily="34" charset="0"/>
                <a:ea typeface="Calibri" panose="020F0502020204030204" pitchFamily="34" charset="0"/>
                <a:cs typeface="B Yagut" pitchFamily="2" charset="-78"/>
              </a:rPr>
              <a:t> شيرخوار</a:t>
            </a:r>
            <a:r>
              <a:rPr lang="ar-SA" sz="2500" dirty="0">
                <a:latin typeface="Calibri" panose="020F0502020204030204" pitchFamily="34" charset="0"/>
                <a:ea typeface="Calibri" panose="020F0502020204030204" pitchFamily="34" charset="0"/>
                <a:cs typeface="B Yagut" pitchFamily="2" charset="-78"/>
              </a:rPr>
              <a:t> مانند تاول پوستي، جوش پوستي، اسهال، استفراغ، مشكل تنفسي  و سرفه  </a:t>
            </a:r>
            <a:endParaRPr lang="fa-IR" sz="2500" dirty="0">
              <a:latin typeface="Calibri" panose="020F0502020204030204" pitchFamily="34" charset="0"/>
              <a:ea typeface="Calibri" panose="020F0502020204030204" pitchFamily="34" charset="0"/>
              <a:cs typeface="B Yagut" pitchFamily="2" charset="-78"/>
            </a:endParaRPr>
          </a:p>
          <a:p>
            <a:pPr marL="228600" algn="justLow" rtl="1">
              <a:lnSpc>
                <a:spcPct val="115000"/>
              </a:lnSpc>
              <a:spcAft>
                <a:spcPts val="0"/>
              </a:spcAft>
              <a:buFont typeface="Wingdings" pitchFamily="2" charset="2"/>
              <a:buChar char="ü"/>
              <a:defRPr/>
            </a:pPr>
            <a:r>
              <a:rPr lang="fa-IR" sz="2500" dirty="0">
                <a:latin typeface="Calibri" panose="020F0502020204030204" pitchFamily="34" charset="0"/>
                <a:ea typeface="Calibri" panose="020F0502020204030204" pitchFamily="34" charset="0"/>
                <a:cs typeface="B Yagut" pitchFamily="2" charset="-78"/>
              </a:rPr>
              <a:t>توجه : </a:t>
            </a:r>
            <a:r>
              <a:rPr lang="ar-SA" sz="2500" dirty="0">
                <a:latin typeface="Calibri" panose="020F0502020204030204" pitchFamily="34" charset="0"/>
                <a:ea typeface="Calibri" panose="020F0502020204030204" pitchFamily="34" charset="0"/>
                <a:cs typeface="B Yagut" pitchFamily="2" charset="-78"/>
              </a:rPr>
              <a:t>اگر پاسخ مادر مثبت بود  تا تاييد پزشك در مورد داشتن آلرژي شيرخوار به آن ماده غذايي، آن ماده غذايي از برنامه غذايي شيرخوار حذف و انتخاب</a:t>
            </a:r>
            <a:r>
              <a:rPr lang="fa-IR" sz="2500" dirty="0">
                <a:latin typeface="Calibri" panose="020F0502020204030204" pitchFamily="34" charset="0"/>
                <a:ea typeface="Calibri" panose="020F0502020204030204" pitchFamily="34" charset="0"/>
                <a:cs typeface="B Yagut" pitchFamily="2" charset="-78"/>
              </a:rPr>
              <a:t> </a:t>
            </a:r>
            <a:r>
              <a:rPr lang="ar-SA" sz="2500" dirty="0">
                <a:latin typeface="Calibri" panose="020F0502020204030204" pitchFamily="34" charset="0"/>
                <a:ea typeface="Calibri" panose="020F0502020204030204" pitchFamily="34" charset="0"/>
                <a:cs typeface="B Yagut" pitchFamily="2" charset="-78"/>
              </a:rPr>
              <a:t>جايگزين مناسب</a:t>
            </a:r>
            <a:endParaRPr lang="fa-IR" sz="2500" dirty="0">
              <a:latin typeface="Calibri" panose="020F0502020204030204" pitchFamily="34" charset="0"/>
              <a:ea typeface="Calibri" panose="020F0502020204030204" pitchFamily="34" charset="0"/>
              <a:cs typeface="B Yagut" pitchFamily="2" charset="-78"/>
            </a:endParaRPr>
          </a:p>
          <a:p>
            <a:pPr marL="228600" algn="justLow" rtl="1">
              <a:lnSpc>
                <a:spcPct val="115000"/>
              </a:lnSpc>
              <a:spcAft>
                <a:spcPts val="0"/>
              </a:spcAft>
              <a:buFont typeface="Wingdings" pitchFamily="2" charset="2"/>
              <a:buChar char="ü"/>
              <a:defRPr/>
            </a:pPr>
            <a:r>
              <a:rPr lang="fa-IR" sz="2500" dirty="0">
                <a:solidFill>
                  <a:prstClr val="black"/>
                </a:solidFill>
                <a:latin typeface="Calibri" panose="020F0502020204030204" pitchFamily="34" charset="0"/>
                <a:ea typeface="Calibri" panose="020F0502020204030204" pitchFamily="34" charset="0"/>
                <a:cs typeface="B Yagut" pitchFamily="2" charset="-78"/>
              </a:rPr>
              <a:t>داشتن آلرژي به ماده غذایی خاص در پدر ، مادر ، خواهر يا برادر</a:t>
            </a:r>
          </a:p>
          <a:p>
            <a:pPr algn="r">
              <a:buNone/>
            </a:pPr>
            <a:endParaRPr lang="en-US" sz="2500" dirty="0">
              <a:cs typeface="B Yagut" pitchFamily="2" charset="-78"/>
            </a:endParaRPr>
          </a:p>
        </p:txBody>
      </p:sp>
      <p:sp>
        <p:nvSpPr>
          <p:cNvPr id="5" name="Title 1"/>
          <p:cNvSpPr>
            <a:spLocks noGrp="1"/>
          </p:cNvSpPr>
          <p:nvPr>
            <p:ph type="title"/>
          </p:nvPr>
        </p:nvSpPr>
        <p:spPr>
          <a:xfrm>
            <a:off x="452406" y="428604"/>
            <a:ext cx="8915400" cy="1143000"/>
          </a:xfrm>
        </p:spPr>
        <p:txBody>
          <a:bodyPr>
            <a:normAutofit/>
          </a:bodyPr>
          <a:lstStyle/>
          <a:p>
            <a:pPr marL="457200" indent="-457200" algn="r" rtl="1">
              <a:buFont typeface="Wingdings" panose="05000000000000000000" pitchFamily="2" charset="2"/>
              <a:buChar char="v"/>
            </a:pPr>
            <a:r>
              <a:rPr lang="fa-IR" altLang="en-US" sz="3200" b="1" dirty="0">
                <a:cs typeface="B Yagut" pitchFamily="2" charset="-78"/>
              </a:rPr>
              <a:t>برخي نكات قابل توجه در مشاوره:</a:t>
            </a:r>
            <a:endParaRPr lang="en-US" sz="3200" b="1" dirty="0">
              <a:cs typeface="B Yagut"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194107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algn="r" rtl="1">
              <a:buFont typeface="Wingdings" panose="05000000000000000000" pitchFamily="2" charset="2"/>
              <a:buChar char="v"/>
            </a:pPr>
            <a:r>
              <a:rPr lang="fa-IR" altLang="en-US" sz="3200" b="1" dirty="0">
                <a:cs typeface="B Yagut" pitchFamily="2" charset="-78"/>
              </a:rPr>
              <a:t>مراقبت تغذيه اي كودكان كم وزن:</a:t>
            </a:r>
            <a:endParaRPr lang="en-US" sz="3200" b="1" dirty="0">
              <a:cs typeface="B Yagut" pitchFamily="2" charset="-78"/>
            </a:endParaRPr>
          </a:p>
        </p:txBody>
      </p:sp>
      <p:sp>
        <p:nvSpPr>
          <p:cNvPr id="3" name="Content Placeholder 2"/>
          <p:cNvSpPr>
            <a:spLocks noGrp="1"/>
          </p:cNvSpPr>
          <p:nvPr>
            <p:ph idx="1"/>
          </p:nvPr>
        </p:nvSpPr>
        <p:spPr>
          <a:xfrm>
            <a:off x="523844" y="1428736"/>
            <a:ext cx="8915400" cy="4525963"/>
          </a:xfrm>
        </p:spPr>
        <p:txBody>
          <a:bodyPr>
            <a:normAutofit/>
          </a:bodyPr>
          <a:lstStyle/>
          <a:p>
            <a:pPr marL="565150" indent="-457200" algn="justLow" rtl="1">
              <a:lnSpc>
                <a:spcPct val="150000"/>
              </a:lnSpc>
              <a:buFont typeface="Wingdings" pitchFamily="2" charset="2"/>
              <a:buChar char="ü"/>
            </a:pPr>
            <a:r>
              <a:rPr lang="fa-IR" altLang="en-US" sz="2500" dirty="0">
                <a:cs typeface="B Yagut" pitchFamily="2" charset="-78"/>
              </a:rPr>
              <a:t>بررسي سن آغاز تغذيه تكميلي، تعداد دفعات صرف غذای کمکی ، نوع غذاهاي کمکی مصرفي فعلي، میزان هر وعده غذایی، تعداد وعده هاي غذايي ، تعداد میان وعده های غذایی ، نوع ميان وعده ها </a:t>
            </a:r>
          </a:p>
          <a:p>
            <a:pPr marL="565150" indent="-457200" algn="justLow" rtl="1">
              <a:lnSpc>
                <a:spcPct val="150000"/>
              </a:lnSpc>
              <a:buFont typeface="Wingdings" pitchFamily="2" charset="2"/>
              <a:buChar char="ü"/>
            </a:pPr>
            <a:r>
              <a:rPr lang="fa-IR" altLang="en-US" sz="2500" dirty="0">
                <a:cs typeface="B Yagut" pitchFamily="2" charset="-78"/>
              </a:rPr>
              <a:t> مشاوره تغذيه وتوصيه براي كودكان بد غذا</a:t>
            </a:r>
          </a:p>
          <a:p>
            <a:pPr marL="565150" indent="-457200" algn="justLow" rtl="1">
              <a:lnSpc>
                <a:spcPct val="150000"/>
              </a:lnSpc>
              <a:buFont typeface="Wingdings" pitchFamily="2" charset="2"/>
              <a:buChar char="ü"/>
            </a:pPr>
            <a:r>
              <a:rPr lang="fa-IR" altLang="en-US" sz="2500" dirty="0">
                <a:cs typeface="B Yagut" pitchFamily="2" charset="-78"/>
              </a:rPr>
              <a:t>آموزش مقوي و مغذي سازي و مكمل ياري با ريز مغذي ها</a:t>
            </a:r>
          </a:p>
          <a:p>
            <a:pPr marL="565150" indent="-457200" algn="justLow" rtl="1">
              <a:lnSpc>
                <a:spcPct val="150000"/>
              </a:lnSpc>
              <a:buFont typeface="Wingdings" pitchFamily="2" charset="2"/>
              <a:buChar char="ü"/>
            </a:pPr>
            <a:r>
              <a:rPr lang="fa-IR" altLang="en-US" sz="2500" dirty="0">
                <a:cs typeface="B Yagut" pitchFamily="2" charset="-78"/>
              </a:rPr>
              <a:t>كمك هاي غذايي  </a:t>
            </a:r>
          </a:p>
          <a:p>
            <a:pPr algn="r"/>
            <a:endParaRPr lang="en-US" sz="2500" dirty="0">
              <a:cs typeface="B Yagut"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3198482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44" y="500042"/>
            <a:ext cx="8915400" cy="1143000"/>
          </a:xfrm>
        </p:spPr>
        <p:txBody>
          <a:bodyPr>
            <a:normAutofit/>
          </a:bodyPr>
          <a:lstStyle/>
          <a:p>
            <a:pPr marL="457200" indent="-457200" algn="r" rtl="1">
              <a:buFont typeface="Wingdings" panose="05000000000000000000" pitchFamily="2" charset="2"/>
              <a:buChar char="v"/>
            </a:pPr>
            <a:r>
              <a:rPr lang="fa-IR" altLang="en-US" sz="3200" b="1" dirty="0">
                <a:cs typeface="B Yagut" pitchFamily="2" charset="-78"/>
              </a:rPr>
              <a:t>مراقبت تغذيه اي كودكان كوتاه قد:</a:t>
            </a:r>
            <a:endParaRPr lang="en-US" sz="3200" b="1" dirty="0">
              <a:cs typeface="B Yagut" pitchFamily="2" charset="-78"/>
            </a:endParaRPr>
          </a:p>
        </p:txBody>
      </p:sp>
      <p:sp>
        <p:nvSpPr>
          <p:cNvPr id="3" name="Content Placeholder 2"/>
          <p:cNvSpPr>
            <a:spLocks noGrp="1"/>
          </p:cNvSpPr>
          <p:nvPr>
            <p:ph idx="1"/>
          </p:nvPr>
        </p:nvSpPr>
        <p:spPr>
          <a:xfrm>
            <a:off x="495300" y="1600201"/>
            <a:ext cx="8915400" cy="2686055"/>
          </a:xfrm>
        </p:spPr>
        <p:txBody>
          <a:bodyPr>
            <a:normAutofit/>
          </a:bodyPr>
          <a:lstStyle/>
          <a:p>
            <a:pPr marL="565150" indent="-457200" algn="justLow" rtl="1">
              <a:lnSpc>
                <a:spcPct val="120000"/>
              </a:lnSpc>
              <a:buFont typeface="Wingdings" pitchFamily="2" charset="2"/>
              <a:buChar char="ü"/>
            </a:pPr>
            <a:r>
              <a:rPr lang="fa-IR" altLang="en-US" sz="2500" dirty="0">
                <a:cs typeface="B Yagut" pitchFamily="2" charset="-78"/>
              </a:rPr>
              <a:t>بررسي سن آغاز تغذيه تكميلي، تعداد دفعات صرف غذای کمکی و نوع غذاهاي کمکی مصرفي فعلي و میزان غذای کمکی در هر وعده </a:t>
            </a:r>
          </a:p>
          <a:p>
            <a:pPr marL="565150" indent="-457200" algn="justLow" rtl="1">
              <a:lnSpc>
                <a:spcPct val="120000"/>
              </a:lnSpc>
              <a:buFont typeface="Wingdings" pitchFamily="2" charset="2"/>
              <a:buChar char="ü"/>
            </a:pPr>
            <a:r>
              <a:rPr lang="fa-IR" altLang="en-US" sz="2500" dirty="0">
                <a:cs typeface="B Yagut" pitchFamily="2" charset="-78"/>
              </a:rPr>
              <a:t>جایگاه غذاهای حاوی قندهای ساده (نظیر شکر،شکلات، نبات، شیرینی ها، عسل، مربا و...) در الگوی غذایی کودک </a:t>
            </a:r>
          </a:p>
          <a:p>
            <a:pPr algn="r"/>
            <a:endParaRPr lang="en-US" sz="2500" dirty="0">
              <a:cs typeface="B Yagut" pitchFamily="2" charset="-78"/>
            </a:endParaRPr>
          </a:p>
        </p:txBody>
      </p:sp>
      <p:pic>
        <p:nvPicPr>
          <p:cNvPr id="2050" name="Picture 2"/>
          <p:cNvPicPr>
            <a:picLocks noChangeAspect="1" noChangeArrowheads="1"/>
          </p:cNvPicPr>
          <p:nvPr/>
        </p:nvPicPr>
        <p:blipFill>
          <a:blip r:embed="rId4"/>
          <a:srcRect/>
          <a:stretch>
            <a:fillRect/>
          </a:stretch>
        </p:blipFill>
        <p:spPr bwMode="auto">
          <a:xfrm>
            <a:off x="881034" y="3857628"/>
            <a:ext cx="4720010" cy="2643206"/>
          </a:xfrm>
          <a:prstGeom prst="rect">
            <a:avLst/>
          </a:prstGeom>
          <a:noFill/>
          <a:ln w="9525">
            <a:noFill/>
            <a:miter lim="800000"/>
            <a:headEnd/>
            <a:tailEnd/>
          </a:ln>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32572407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2406" y="1357298"/>
            <a:ext cx="8915400" cy="4525963"/>
          </a:xfrm>
        </p:spPr>
        <p:txBody>
          <a:bodyPr>
            <a:normAutofit/>
          </a:bodyPr>
          <a:lstStyle/>
          <a:p>
            <a:pPr marL="565150" indent="-457200" algn="justLow" rtl="1">
              <a:lnSpc>
                <a:spcPct val="110000"/>
              </a:lnSpc>
              <a:buFont typeface="Wingdings" pitchFamily="2" charset="2"/>
              <a:buChar char="ü"/>
            </a:pPr>
            <a:r>
              <a:rPr lang="fa-IR" altLang="en-US" sz="2500" dirty="0">
                <a:cs typeface="B Yagut" pitchFamily="2" charset="-78"/>
              </a:rPr>
              <a:t>بررسي تعداد دفعات غذا، تعداد میان وعده ها، نوع میان وعده ها، حجم غذا در هر وعده، تنوع غذایی و استفاده از گروه های اصلی غذايي </a:t>
            </a:r>
          </a:p>
          <a:p>
            <a:pPr marL="565150" indent="-457200" algn="justLow" rtl="1">
              <a:lnSpc>
                <a:spcPct val="110000"/>
              </a:lnSpc>
              <a:buFont typeface="Wingdings" pitchFamily="2" charset="2"/>
              <a:buChar char="ü"/>
            </a:pPr>
            <a:r>
              <a:rPr lang="fa-IR" altLang="en-US" sz="2500" dirty="0">
                <a:cs typeface="B Yagut" pitchFamily="2" charset="-78"/>
              </a:rPr>
              <a:t>مغذي سازي </a:t>
            </a:r>
          </a:p>
          <a:p>
            <a:pPr marL="565150" indent="-457200" algn="justLow" rtl="1">
              <a:lnSpc>
                <a:spcPct val="110000"/>
              </a:lnSpc>
              <a:buFont typeface="Wingdings" pitchFamily="2" charset="2"/>
              <a:buChar char="ü"/>
            </a:pPr>
            <a:r>
              <a:rPr lang="fa-IR" altLang="en-US" sz="2500" dirty="0">
                <a:cs typeface="B Yagut" pitchFamily="2" charset="-78"/>
              </a:rPr>
              <a:t>دریافت کافی منابع غذایی حاوی کلسیم ، روی</a:t>
            </a:r>
          </a:p>
          <a:p>
            <a:pPr marL="565150" indent="-457200" algn="justLow" rtl="1">
              <a:lnSpc>
                <a:spcPct val="110000"/>
              </a:lnSpc>
              <a:buFont typeface="Wingdings" pitchFamily="2" charset="2"/>
              <a:buChar char="ü"/>
            </a:pPr>
            <a:r>
              <a:rPr lang="fa-IR" altLang="en-US" sz="2500" dirty="0">
                <a:cs typeface="B Yagut" pitchFamily="2" charset="-78"/>
              </a:rPr>
              <a:t>مشاوره در مورد كودكان بد غذا</a:t>
            </a:r>
          </a:p>
          <a:p>
            <a:pPr marL="565150" indent="-457200" algn="justLow" rtl="1">
              <a:lnSpc>
                <a:spcPct val="110000"/>
              </a:lnSpc>
              <a:buFont typeface="Wingdings" pitchFamily="2" charset="2"/>
              <a:buChar char="ü"/>
            </a:pPr>
            <a:r>
              <a:rPr lang="fa-IR" altLang="en-US" sz="2500" dirty="0">
                <a:cs typeface="B Yagut" pitchFamily="2" charset="-78"/>
              </a:rPr>
              <a:t>كاهش استفاده از غذاهای حاوی قندهای ساده (شکر،شکلات، نبات، شیرینی ها، عسل، مربا و...) و غذاهای پرچرب ( چیپس، سیب زمینی سرخ شده، استفاده از سس های مایونز و نظایر آنها)</a:t>
            </a:r>
          </a:p>
          <a:p>
            <a:pPr marL="565150" indent="-457200" algn="justLow" rtl="1">
              <a:lnSpc>
                <a:spcPct val="110000"/>
              </a:lnSpc>
              <a:buFont typeface="Wingdings" pitchFamily="2" charset="2"/>
              <a:buChar char="ü"/>
            </a:pPr>
            <a:r>
              <a:rPr lang="fa-IR" altLang="en-US" sz="2500" dirty="0">
                <a:cs typeface="B Yagut" pitchFamily="2" charset="-78"/>
              </a:rPr>
              <a:t>مکمل یاری با ریزمغذی ها </a:t>
            </a:r>
          </a:p>
          <a:p>
            <a:pPr marL="565150" indent="-457200" algn="justLow" rtl="1">
              <a:lnSpc>
                <a:spcPct val="110000"/>
              </a:lnSpc>
              <a:buFont typeface="Wingdings" pitchFamily="2" charset="2"/>
              <a:buChar char="ü"/>
            </a:pPr>
            <a:endParaRPr lang="fa-IR" altLang="en-US" sz="2500" dirty="0">
              <a:cs typeface="B Yagut" pitchFamily="2" charset="-78"/>
            </a:endParaRPr>
          </a:p>
          <a:p>
            <a:pPr algn="justLow">
              <a:lnSpc>
                <a:spcPct val="110000"/>
              </a:lnSpc>
              <a:buFont typeface="Wingdings" pitchFamily="2" charset="2"/>
              <a:buChar char="ü"/>
            </a:pPr>
            <a:endParaRPr lang="en-US" sz="2500" dirty="0">
              <a:cs typeface="B Yagut" pitchFamily="2" charset="-78"/>
            </a:endParaRPr>
          </a:p>
        </p:txBody>
      </p:sp>
      <p:sp>
        <p:nvSpPr>
          <p:cNvPr id="5" name="Title 1"/>
          <p:cNvSpPr>
            <a:spLocks noGrp="1"/>
          </p:cNvSpPr>
          <p:nvPr>
            <p:ph type="title"/>
          </p:nvPr>
        </p:nvSpPr>
        <p:spPr>
          <a:xfrm>
            <a:off x="523844" y="500042"/>
            <a:ext cx="8915400" cy="1143000"/>
          </a:xfrm>
        </p:spPr>
        <p:txBody>
          <a:bodyPr>
            <a:normAutofit/>
          </a:bodyPr>
          <a:lstStyle/>
          <a:p>
            <a:pPr marL="457200" indent="-457200" algn="r" rtl="1">
              <a:buFont typeface="Wingdings" panose="05000000000000000000" pitchFamily="2" charset="2"/>
              <a:buChar char="v"/>
            </a:pPr>
            <a:r>
              <a:rPr lang="fa-IR" altLang="en-US" sz="3200" b="1" dirty="0">
                <a:cs typeface="B Yagut" pitchFamily="2" charset="-78"/>
              </a:rPr>
              <a:t>مراقبت تغذيه اي كودكان كوتاه قد:</a:t>
            </a:r>
            <a:endParaRPr lang="en-US" sz="3200" b="1" dirty="0">
              <a:cs typeface="B Yagut"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2857440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algn="r" rtl="1">
              <a:buFont typeface="Wingdings" panose="05000000000000000000" pitchFamily="2" charset="2"/>
              <a:buChar char="v"/>
            </a:pPr>
            <a:r>
              <a:rPr lang="fa-IR" altLang="en-US" sz="3200" b="1" dirty="0">
                <a:cs typeface="B Yagut" pitchFamily="2" charset="-78"/>
              </a:rPr>
              <a:t>مراقبت تغذيه اي كودكان لاغر:</a:t>
            </a:r>
            <a:endParaRPr lang="en-US" sz="3200" b="1" dirty="0">
              <a:cs typeface="B Yagut" pitchFamily="2" charset="-78"/>
            </a:endParaRPr>
          </a:p>
        </p:txBody>
      </p:sp>
      <p:sp>
        <p:nvSpPr>
          <p:cNvPr id="3" name="Content Placeholder 2"/>
          <p:cNvSpPr>
            <a:spLocks noGrp="1"/>
          </p:cNvSpPr>
          <p:nvPr>
            <p:ph idx="1"/>
          </p:nvPr>
        </p:nvSpPr>
        <p:spPr/>
        <p:txBody>
          <a:bodyPr>
            <a:normAutofit/>
          </a:bodyPr>
          <a:lstStyle/>
          <a:p>
            <a:pPr marL="565150" indent="-457200" algn="just" rtl="1">
              <a:buFont typeface="Wingdings" pitchFamily="2" charset="2"/>
              <a:buChar char="ü"/>
            </a:pPr>
            <a:r>
              <a:rPr lang="fa-IR" altLang="en-US" sz="2500" dirty="0">
                <a:cs typeface="B Yagut" pitchFamily="2" charset="-78"/>
              </a:rPr>
              <a:t>بررسي سن آغاز تغذيه تكميلي، تعداد دفعات صرف غذای کمکی، نوع غذاهاي کمکی مصرفي فعلي، میزان هر وعده غذایی، تعداد وعده هاي غذايي ، تعداد میان وعده های غذایی، نوع ميان وعده ها </a:t>
            </a:r>
          </a:p>
          <a:p>
            <a:pPr marL="565150" indent="-457200" algn="just" rtl="1">
              <a:buFont typeface="Wingdings" pitchFamily="2" charset="2"/>
              <a:buChar char="ü"/>
            </a:pPr>
            <a:r>
              <a:rPr lang="fa-IR" altLang="en-US" sz="2500" dirty="0">
                <a:cs typeface="B Yagut" pitchFamily="2" charset="-78"/>
              </a:rPr>
              <a:t>ارائه نكات عمده مشاوره تغذيه</a:t>
            </a:r>
          </a:p>
          <a:p>
            <a:pPr marL="565150" indent="-457200" algn="just" rtl="1">
              <a:buFont typeface="Wingdings" pitchFamily="2" charset="2"/>
              <a:buChar char="ü"/>
            </a:pPr>
            <a:r>
              <a:rPr lang="fa-IR" altLang="en-US" sz="2500" dirty="0">
                <a:cs typeface="B Yagut" pitchFamily="2" charset="-78"/>
              </a:rPr>
              <a:t>مقوي و مغذي سازي </a:t>
            </a:r>
          </a:p>
          <a:p>
            <a:pPr marL="565150" indent="-457200" algn="just" rtl="1">
              <a:buFont typeface="Wingdings" pitchFamily="2" charset="2"/>
              <a:buChar char="ü"/>
            </a:pPr>
            <a:r>
              <a:rPr lang="fa-IR" altLang="en-US" sz="2500" dirty="0">
                <a:cs typeface="B Yagut" pitchFamily="2" charset="-78"/>
              </a:rPr>
              <a:t>كمك هاي غذايي</a:t>
            </a:r>
          </a:p>
          <a:p>
            <a:pPr algn="r">
              <a:buNone/>
            </a:pPr>
            <a:endParaRPr lang="en-US" sz="2500" dirty="0">
              <a:cs typeface="B Yagut" pitchFamily="2" charset="-7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158" y="3357562"/>
            <a:ext cx="4500594" cy="292164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3503130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44" y="857232"/>
            <a:ext cx="8915400" cy="1036638"/>
          </a:xfrm>
        </p:spPr>
        <p:txBody>
          <a:bodyPr>
            <a:noAutofit/>
          </a:bodyPr>
          <a:lstStyle/>
          <a:p>
            <a:pPr marL="457200" indent="-457200" algn="r" rtl="1">
              <a:buFont typeface="Wingdings" panose="05000000000000000000" pitchFamily="2" charset="2"/>
              <a:buChar char="v"/>
            </a:pPr>
            <a:r>
              <a:rPr lang="fa-IR" altLang="en-US" sz="3200" b="1" dirty="0">
                <a:cs typeface="B Yagut" pitchFamily="2" charset="-78"/>
              </a:rPr>
              <a:t>توصيه هاي تغذيه اي ضروري</a:t>
            </a:r>
            <a:br>
              <a:rPr lang="fa-IR" altLang="en-US" sz="3200" b="1" dirty="0">
                <a:cs typeface="B Yagut" pitchFamily="2" charset="-78"/>
              </a:rPr>
            </a:br>
            <a:r>
              <a:rPr lang="fa-IR" altLang="en-US" sz="3000" b="1" dirty="0">
                <a:cs typeface="B Yagut" pitchFamily="2" charset="-78"/>
              </a:rPr>
              <a:t> براي كودكان مبتلا به كم وزني، كوتاه قدي  و لاغري </a:t>
            </a:r>
            <a:r>
              <a:rPr lang="en-US" altLang="en-US" sz="3000" b="1" dirty="0">
                <a:cs typeface="B Yagut" pitchFamily="2" charset="-78"/>
              </a:rPr>
              <a:t>:</a:t>
            </a:r>
            <a:endParaRPr lang="en-US" sz="3000" b="1" dirty="0">
              <a:cs typeface="B Yagut" pitchFamily="2" charset="-78"/>
            </a:endParaRPr>
          </a:p>
        </p:txBody>
      </p:sp>
      <p:sp>
        <p:nvSpPr>
          <p:cNvPr id="3" name="Content Placeholder 2"/>
          <p:cNvSpPr>
            <a:spLocks noGrp="1"/>
          </p:cNvSpPr>
          <p:nvPr>
            <p:ph idx="1"/>
          </p:nvPr>
        </p:nvSpPr>
        <p:spPr>
          <a:xfrm>
            <a:off x="595282" y="2214554"/>
            <a:ext cx="8915400" cy="3214710"/>
          </a:xfrm>
        </p:spPr>
        <p:txBody>
          <a:bodyPr>
            <a:normAutofit/>
          </a:bodyPr>
          <a:lstStyle/>
          <a:p>
            <a:pPr algn="justLow" rtl="1">
              <a:lnSpc>
                <a:spcPct val="115000"/>
              </a:lnSpc>
              <a:buFont typeface="Wingdings" pitchFamily="2" charset="2"/>
              <a:buChar char="ü"/>
              <a:defRPr/>
            </a:pPr>
            <a:r>
              <a:rPr lang="fa-IR" sz="2500" dirty="0">
                <a:latin typeface="Calibri" panose="020F0502020204030204" pitchFamily="34" charset="0"/>
                <a:ea typeface="Calibri" panose="020F0502020204030204" pitchFamily="34" charset="0"/>
                <a:cs typeface="B Yagut" pitchFamily="2" charset="-78"/>
              </a:rPr>
              <a:t>كاهش مصرف نوشیدنی های شیرین مانند چای شیرین و آب میوه صنعتی </a:t>
            </a:r>
          </a:p>
          <a:p>
            <a:pPr algn="justLow" rtl="1">
              <a:lnSpc>
                <a:spcPct val="115000"/>
              </a:lnSpc>
              <a:buFont typeface="Wingdings" pitchFamily="2" charset="2"/>
              <a:buChar char="ü"/>
              <a:defRPr/>
            </a:pPr>
            <a:r>
              <a:rPr lang="fa-IR" sz="2500" dirty="0">
                <a:latin typeface="Calibri" panose="020F0502020204030204" pitchFamily="34" charset="0"/>
                <a:ea typeface="Calibri" panose="020F0502020204030204" pitchFamily="34" charset="0"/>
                <a:cs typeface="B Yagut" pitchFamily="2" charset="-78"/>
              </a:rPr>
              <a:t>متناسب بودن سهم هر وعده بر اساس سن كودك ومتناسب بودن تعداد وعده‌های غذایی و تنوع آن  </a:t>
            </a:r>
          </a:p>
          <a:p>
            <a:pPr algn="justLow" rtl="1">
              <a:lnSpc>
                <a:spcPct val="115000"/>
              </a:lnSpc>
              <a:buFont typeface="Wingdings" pitchFamily="2" charset="2"/>
              <a:buChar char="ü"/>
              <a:defRPr/>
            </a:pPr>
            <a:r>
              <a:rPr lang="fa-IR" sz="2500" dirty="0">
                <a:latin typeface="Calibri" panose="020F0502020204030204" pitchFamily="34" charset="0"/>
                <a:ea typeface="Calibri" panose="020F0502020204030204" pitchFamily="34" charset="0"/>
                <a:cs typeface="B Yagut" pitchFamily="2" charset="-78"/>
              </a:rPr>
              <a:t>متناسب بودن غلظت غذا</a:t>
            </a:r>
            <a:endParaRPr lang="en-US" sz="2500" dirty="0">
              <a:latin typeface="Calibri" panose="020F0502020204030204" pitchFamily="34" charset="0"/>
              <a:ea typeface="Calibri" panose="020F0502020204030204" pitchFamily="34" charset="0"/>
              <a:cs typeface="B Yagut" pitchFamily="2" charset="-78"/>
            </a:endParaRPr>
          </a:p>
          <a:p>
            <a:pPr algn="justLow" rtl="1">
              <a:lnSpc>
                <a:spcPct val="115000"/>
              </a:lnSpc>
              <a:buFont typeface="Wingdings" pitchFamily="2" charset="2"/>
              <a:buChar char="ü"/>
              <a:defRPr/>
            </a:pPr>
            <a:r>
              <a:rPr lang="fa-IR" sz="2500" dirty="0">
                <a:latin typeface="Calibri" panose="020F0502020204030204" pitchFamily="34" charset="0"/>
                <a:ea typeface="Calibri" panose="020F0502020204030204" pitchFamily="34" charset="0"/>
                <a:cs typeface="B Yagut" pitchFamily="2" charset="-78"/>
              </a:rPr>
              <a:t>متناسب بودن تعداد ميان وعده‌ها و نوع آن بر اساس سن كودك</a:t>
            </a:r>
            <a:endParaRPr lang="en-US" sz="2500" dirty="0">
              <a:latin typeface="Calibri" panose="020F0502020204030204" pitchFamily="34" charset="0"/>
              <a:ea typeface="Calibri" panose="020F0502020204030204" pitchFamily="34" charset="0"/>
              <a:cs typeface="B Yagut" pitchFamily="2" charset="-78"/>
            </a:endParaRPr>
          </a:p>
          <a:p>
            <a:pPr algn="r"/>
            <a:endParaRPr lang="en-US" sz="2500" dirty="0">
              <a:cs typeface="B Yagut"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3036814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rtl="1"/>
            <a:r>
              <a:rPr lang="fa-IR" sz="3200" b="1" dirty="0">
                <a:cs typeface="B Yagut" panose="00000400000000000000" pitchFamily="2" charset="-78"/>
              </a:rPr>
              <a:t> اهداف آموزشی</a:t>
            </a:r>
            <a:r>
              <a:rPr lang="en-US" sz="3200" b="1" dirty="0">
                <a:cs typeface="B Yagut" panose="00000400000000000000" pitchFamily="2" charset="-78"/>
              </a:rPr>
              <a:t>:</a:t>
            </a:r>
          </a:p>
        </p:txBody>
      </p:sp>
      <p:sp>
        <p:nvSpPr>
          <p:cNvPr id="8" name="Content Placeholder 7"/>
          <p:cNvSpPr>
            <a:spLocks noGrp="1"/>
          </p:cNvSpPr>
          <p:nvPr>
            <p:ph idx="1"/>
          </p:nvPr>
        </p:nvSpPr>
        <p:spPr/>
        <p:txBody>
          <a:bodyPr>
            <a:normAutofit lnSpcReduction="10000"/>
          </a:bodyPr>
          <a:lstStyle/>
          <a:p>
            <a:pPr algn="r" rtl="1">
              <a:buNone/>
            </a:pPr>
            <a:r>
              <a:rPr lang="fa-IR" sz="2300" b="1" dirty="0">
                <a:cs typeface="B Yagut" panose="00000400000000000000" pitchFamily="2" charset="-78"/>
              </a:rPr>
              <a:t>انتظار می‌رود فراگیر پس از مطالعه این درس بتواند:</a:t>
            </a:r>
            <a:endParaRPr lang="en-US" sz="2300" b="1" dirty="0">
              <a:cs typeface="B Yagut" panose="00000400000000000000" pitchFamily="2" charset="-78"/>
            </a:endParaRPr>
          </a:p>
          <a:p>
            <a:pPr algn="r" rtl="1">
              <a:buFont typeface="Wingdings" pitchFamily="2" charset="2"/>
              <a:buChar char="ü"/>
            </a:pPr>
            <a:r>
              <a:rPr lang="fa-IR" sz="2300" dirty="0">
                <a:cs typeface="B Yagut" panose="00000400000000000000" pitchFamily="2" charset="-78"/>
              </a:rPr>
              <a:t>تفاوت نیازهای تغذیه ای نوزادان نارس با نوزادان ترم را در یک سطر بیان نماید.</a:t>
            </a:r>
            <a:endParaRPr lang="en-US" sz="2300" dirty="0">
              <a:cs typeface="B Yagut" panose="00000400000000000000" pitchFamily="2" charset="-78"/>
            </a:endParaRPr>
          </a:p>
          <a:p>
            <a:pPr algn="r" rtl="1">
              <a:buFont typeface="Wingdings" pitchFamily="2" charset="2"/>
              <a:buChar char="ü"/>
            </a:pPr>
            <a:r>
              <a:rPr lang="fa-IR" sz="2300" dirty="0">
                <a:cs typeface="B Yagut" panose="00000400000000000000" pitchFamily="2" charset="-78"/>
              </a:rPr>
              <a:t>نحوه دوشیدن شیر مادروتغذیه با فنجان را با کمک تصاویر توضیح دهد. </a:t>
            </a:r>
          </a:p>
          <a:p>
            <a:pPr algn="r" rtl="1">
              <a:buFont typeface="Wingdings" pitchFamily="2" charset="2"/>
              <a:buChar char="ü"/>
            </a:pPr>
            <a:r>
              <a:rPr lang="fa-IR" sz="2300" dirty="0">
                <a:cs typeface="B Yagut" panose="00000400000000000000" pitchFamily="2" charset="-78"/>
              </a:rPr>
              <a:t>حداقل 5مورد از نکات تغذیه ای شیرخواران نارس را بدون استفاده از جزوه آموزش دهد.</a:t>
            </a:r>
          </a:p>
          <a:p>
            <a:pPr algn="r" rtl="1">
              <a:buFont typeface="Wingdings" pitchFamily="2" charset="2"/>
              <a:buChar char="ü"/>
            </a:pPr>
            <a:r>
              <a:rPr lang="fa-IR" sz="2300" dirty="0">
                <a:cs typeface="B Yagut" panose="00000400000000000000" pitchFamily="2" charset="-78"/>
              </a:rPr>
              <a:t>نحوه شیردهی به نوزادان نارس وبه پستان گذاشتن را با استفاده از تصاویر توضیح دهد.</a:t>
            </a:r>
          </a:p>
          <a:p>
            <a:pPr algn="r" rtl="1">
              <a:buFont typeface="Wingdings" pitchFamily="2" charset="2"/>
              <a:buChar char="ü"/>
            </a:pPr>
            <a:r>
              <a:rPr lang="fa-IR" sz="2300" dirty="0">
                <a:cs typeface="B Yagut" panose="00000400000000000000" pitchFamily="2" charset="-78"/>
              </a:rPr>
              <a:t>نحوه تغذیه نوزادانی که زردی دارند را بدون استفاده از جزوه بیان کند.</a:t>
            </a:r>
          </a:p>
          <a:p>
            <a:pPr algn="r" rtl="1">
              <a:buFont typeface="Wingdings" pitchFamily="2" charset="2"/>
              <a:buChar char="ü"/>
            </a:pPr>
            <a:r>
              <a:rPr lang="fa-IR" sz="2300" dirty="0">
                <a:cs typeface="B Yagut" panose="00000400000000000000" pitchFamily="2" charset="-78"/>
              </a:rPr>
              <a:t>نحوه تغذیه نوزادان دچار شکاف کام، لب،</a:t>
            </a:r>
            <a:r>
              <a:rPr lang="en-US" sz="2300" dirty="0">
                <a:cs typeface="B Yagut" panose="00000400000000000000" pitchFamily="2" charset="-78"/>
              </a:rPr>
              <a:t> </a:t>
            </a:r>
            <a:r>
              <a:rPr lang="fa-IR" sz="2300" dirty="0">
                <a:cs typeface="B Yagut" panose="00000400000000000000" pitchFamily="2" charset="-78"/>
              </a:rPr>
              <a:t>و شکاف کام ولب را بصورت جداگانه آموزش دهد.</a:t>
            </a:r>
            <a:endParaRPr lang="en-US" sz="2300" dirty="0">
              <a:cs typeface="B Yagut" panose="00000400000000000000" pitchFamily="2" charset="-78"/>
            </a:endParaRPr>
          </a:p>
          <a:p>
            <a:pPr algn="r" rtl="1">
              <a:buFont typeface="Wingdings" pitchFamily="2" charset="2"/>
              <a:buChar char="ü"/>
            </a:pPr>
            <a:r>
              <a:rPr lang="fa-IR" sz="2300">
                <a:cs typeface="B Yagut" panose="00000400000000000000" pitchFamily="2" charset="-78"/>
              </a:rPr>
              <a:t>مراقبت تغذیه ای کودکان لاغر،کم وزن وکوتاه قد را بصورت جداگانه وبدون استفاده از جزوه بیان کنند.</a:t>
            </a:r>
            <a:endParaRPr lang="fa-IR" sz="2300" dirty="0">
              <a:cs typeface="B Yagut" panose="00000400000000000000" pitchFamily="2" charset="-78"/>
            </a:endParaRPr>
          </a:p>
          <a:p>
            <a:pPr algn="r" rtl="1"/>
            <a:endParaRPr lang="fa-IR" sz="2300" dirty="0">
              <a:cs typeface="B Yagut" panose="00000400000000000000" pitchFamily="2" charset="-78"/>
            </a:endParaRPr>
          </a:p>
          <a:p>
            <a:pPr algn="r" rtl="1"/>
            <a:endParaRPr lang="en-US" sz="2300" dirty="0">
              <a:cs typeface="B Yagut" panose="00000400000000000000"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971128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algn="r" rtl="1">
              <a:buFont typeface="Wingdings" panose="05000000000000000000" pitchFamily="2" charset="2"/>
              <a:buChar char="v"/>
            </a:pPr>
            <a:r>
              <a:rPr lang="fa-IR" altLang="en-US" sz="3200" b="1" dirty="0">
                <a:cs typeface="B Yagut" pitchFamily="2" charset="-78"/>
              </a:rPr>
              <a:t>كم وزني شديد و كم وزني</a:t>
            </a:r>
            <a:r>
              <a:rPr lang="en-US" altLang="en-US" sz="3200" b="1" dirty="0">
                <a:cs typeface="B Yagut" pitchFamily="2" charset="-78"/>
              </a:rPr>
              <a:t>:</a:t>
            </a:r>
            <a:r>
              <a:rPr lang="fa-IR" altLang="en-US" sz="3200" b="1" dirty="0">
                <a:cs typeface="B Yagut" pitchFamily="2" charset="-78"/>
              </a:rPr>
              <a:t> </a:t>
            </a:r>
            <a:endParaRPr lang="en-US" sz="3200" b="1" dirty="0">
              <a:cs typeface="B Yagut" pitchFamily="2" charset="-78"/>
            </a:endParaRPr>
          </a:p>
        </p:txBody>
      </p:sp>
      <p:sp>
        <p:nvSpPr>
          <p:cNvPr id="3" name="Content Placeholder 2"/>
          <p:cNvSpPr>
            <a:spLocks noGrp="1"/>
          </p:cNvSpPr>
          <p:nvPr>
            <p:ph idx="1"/>
          </p:nvPr>
        </p:nvSpPr>
        <p:spPr>
          <a:xfrm>
            <a:off x="452406" y="1285860"/>
            <a:ext cx="8915400" cy="4525963"/>
          </a:xfrm>
        </p:spPr>
        <p:txBody>
          <a:bodyPr>
            <a:normAutofit/>
          </a:bodyPr>
          <a:lstStyle/>
          <a:p>
            <a:pPr marL="679450" indent="-571500" algn="justLow" rtl="1">
              <a:buFont typeface="Wingdings" pitchFamily="2" charset="2"/>
              <a:buChar char="ü"/>
              <a:defRPr/>
            </a:pPr>
            <a:r>
              <a:rPr lang="fa-IR" altLang="en-US" sz="2500" dirty="0">
                <a:cs typeface="B Yagut" pitchFamily="2" charset="-78"/>
              </a:rPr>
              <a:t>منحني وزن براي سن زير منحني قرمز (3- انحراف معيار) (در هر سه حالت صعودي، افقي و نزولي)</a:t>
            </a:r>
          </a:p>
          <a:p>
            <a:pPr marL="679450" indent="-571500" algn="justLow" rtl="1">
              <a:buFont typeface="Wingdings" pitchFamily="2" charset="2"/>
              <a:buChar char="ü"/>
              <a:defRPr/>
            </a:pPr>
            <a:r>
              <a:rPr lang="fa-IR" altLang="en-US" sz="2500" dirty="0">
                <a:cs typeface="B Yagut" pitchFamily="2" charset="-78"/>
              </a:rPr>
              <a:t>منحني وزن براي سن كودك مساوي </a:t>
            </a:r>
            <a:r>
              <a:rPr lang="en-US" altLang="en-US" sz="2500" dirty="0">
                <a:cs typeface="B Yagut" pitchFamily="2" charset="-78"/>
              </a:rPr>
              <a:t> </a:t>
            </a:r>
            <a:r>
              <a:rPr lang="en-US" altLang="en-US" sz="2500" dirty="0">
                <a:latin typeface="Baskerville Old Face" pitchFamily="18" charset="0"/>
                <a:cs typeface="B Yagut" pitchFamily="2" charset="-78"/>
              </a:rPr>
              <a:t>z-score 3-  </a:t>
            </a:r>
            <a:r>
              <a:rPr lang="fa-IR" altLang="en-US" sz="2500" dirty="0">
                <a:cs typeface="B Yagut" pitchFamily="2" charset="-78"/>
              </a:rPr>
              <a:t>تا كمتر </a:t>
            </a:r>
            <a:r>
              <a:rPr lang="fa-IR" altLang="en-US" sz="2500" dirty="0">
                <a:latin typeface="Baskerville Old Face" pitchFamily="18" charset="0"/>
                <a:cs typeface="B Yagut" pitchFamily="2" charset="-78"/>
              </a:rPr>
              <a:t>از  </a:t>
            </a:r>
            <a:r>
              <a:rPr lang="en-US" altLang="en-US" sz="2500" dirty="0">
                <a:latin typeface="Baskerville Old Face" pitchFamily="18" charset="0"/>
                <a:cs typeface="B Yagut" pitchFamily="2" charset="-78"/>
              </a:rPr>
              <a:t>z- score 2-</a:t>
            </a:r>
            <a:endParaRPr lang="fa-IR" altLang="en-US" sz="2500" dirty="0">
              <a:latin typeface="Baskerville Old Face" pitchFamily="18" charset="0"/>
              <a:cs typeface="B Yagut" pitchFamily="2" charset="-78"/>
            </a:endParaRPr>
          </a:p>
          <a:p>
            <a:pPr marL="679450" indent="-571500" algn="justLow" rtl="1">
              <a:buFont typeface="Wingdings" pitchFamily="2" charset="2"/>
              <a:buChar char="ü"/>
              <a:defRPr/>
            </a:pPr>
            <a:r>
              <a:rPr lang="fa-IR" altLang="en-US" sz="2500" dirty="0">
                <a:cs typeface="B Yagut" pitchFamily="2" charset="-78"/>
              </a:rPr>
              <a:t> در صورت  نبود بيماري، طبیعی بودن آزمایش ها، توصيه مكمل هاي مورد نياز توسط پزشك و </a:t>
            </a:r>
            <a:r>
              <a:rPr lang="fa-IR" altLang="en-US" sz="2500" b="1" dirty="0">
                <a:cs typeface="B Yagut" pitchFamily="2" charset="-78"/>
              </a:rPr>
              <a:t>سپس ارجاع به  کارشناس تغذیه </a:t>
            </a:r>
            <a:r>
              <a:rPr lang="fa-IR" altLang="en-US" sz="2500" dirty="0">
                <a:cs typeface="B Yagut" pitchFamily="2" charset="-78"/>
              </a:rPr>
              <a:t>(در صورت وجود)</a:t>
            </a:r>
            <a:endParaRPr lang="en-US" sz="2500" dirty="0">
              <a:cs typeface="B Yagut" pitchFamily="2" charset="-78"/>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6786" y="3714752"/>
            <a:ext cx="4289579" cy="285752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3965701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7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71500" indent="-571500" algn="r" rtl="1">
              <a:buFont typeface="Wingdings" panose="05000000000000000000" pitchFamily="2" charset="2"/>
              <a:buChar char="v"/>
            </a:pPr>
            <a:r>
              <a:rPr lang="fa-IR" altLang="en-US" sz="3600" b="1" dirty="0">
                <a:cs typeface="B Yagut" pitchFamily="2" charset="-78"/>
              </a:rPr>
              <a:t>كوتاه قدي:</a:t>
            </a:r>
            <a:endParaRPr lang="en-US" sz="3600" b="1" dirty="0">
              <a:cs typeface="B Yagut" pitchFamily="2" charset="-78"/>
            </a:endParaRPr>
          </a:p>
        </p:txBody>
      </p:sp>
      <p:sp>
        <p:nvSpPr>
          <p:cNvPr id="3" name="Content Placeholder 2"/>
          <p:cNvSpPr>
            <a:spLocks noGrp="1"/>
          </p:cNvSpPr>
          <p:nvPr>
            <p:ph idx="1"/>
          </p:nvPr>
        </p:nvSpPr>
        <p:spPr>
          <a:xfrm>
            <a:off x="523844" y="1285860"/>
            <a:ext cx="8915400" cy="4525963"/>
          </a:xfrm>
        </p:spPr>
        <p:txBody>
          <a:bodyPr>
            <a:normAutofit/>
          </a:bodyPr>
          <a:lstStyle/>
          <a:p>
            <a:pPr marL="679450" indent="-571500" algn="justLow" rtl="1">
              <a:lnSpc>
                <a:spcPct val="150000"/>
              </a:lnSpc>
              <a:buFont typeface="Wingdings" pitchFamily="2" charset="2"/>
              <a:buChar char="ü"/>
            </a:pPr>
            <a:r>
              <a:rPr lang="fa-IR" altLang="en-US" sz="2500" dirty="0">
                <a:cs typeface="B Yagut" pitchFamily="2" charset="-78"/>
              </a:rPr>
              <a:t>منحني قدكودك  مساوي </a:t>
            </a:r>
            <a:r>
              <a:rPr lang="en-US" altLang="en-US" sz="2500" dirty="0">
                <a:cs typeface="B Yagut" pitchFamily="2" charset="-78"/>
              </a:rPr>
              <a:t> </a:t>
            </a:r>
            <a:r>
              <a:rPr lang="en-US" altLang="en-US" sz="2500" dirty="0">
                <a:latin typeface="Baskerville Old Face" pitchFamily="18" charset="0"/>
                <a:cs typeface="B Yagut" pitchFamily="2" charset="-78"/>
              </a:rPr>
              <a:t>z-score 3-  </a:t>
            </a:r>
            <a:r>
              <a:rPr lang="fa-IR" altLang="en-US" sz="2500" dirty="0">
                <a:cs typeface="B Yagut" pitchFamily="2" charset="-78"/>
              </a:rPr>
              <a:t>تا </a:t>
            </a:r>
            <a:r>
              <a:rPr lang="en-US" altLang="en-US" sz="2500" dirty="0">
                <a:latin typeface="Baskerville Old Face" pitchFamily="18" charset="0"/>
                <a:cs typeface="B Yagut" pitchFamily="2" charset="-78"/>
              </a:rPr>
              <a:t>z- score 2-</a:t>
            </a:r>
            <a:endParaRPr lang="fa-IR" altLang="en-US" sz="2500" dirty="0">
              <a:cs typeface="B Yagut" pitchFamily="2" charset="-78"/>
            </a:endParaRPr>
          </a:p>
          <a:p>
            <a:pPr marL="679450" indent="-571500" algn="justLow" rtl="1">
              <a:lnSpc>
                <a:spcPct val="150000"/>
              </a:lnSpc>
              <a:buFont typeface="Wingdings" pitchFamily="2" charset="2"/>
              <a:buChar char="ü"/>
            </a:pPr>
            <a:r>
              <a:rPr lang="fa-IR" altLang="en-US" sz="2500" dirty="0">
                <a:cs typeface="B Yagut" pitchFamily="2" charset="-78"/>
              </a:rPr>
              <a:t>توصيه به مصرف مكمل هاي مورد نياز توسط پزشك و سپس ارجاع به  کارشناس تغذیه (در صورت وجود)</a:t>
            </a:r>
          </a:p>
          <a:p>
            <a:pPr algn="r"/>
            <a:endParaRPr lang="en-US" sz="2500" dirty="0">
              <a:cs typeface="B Yagut"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20" y="2643182"/>
            <a:ext cx="4000528" cy="320442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004189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8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algn="r" rtl="1">
              <a:buFont typeface="Wingdings" panose="05000000000000000000" pitchFamily="2" charset="2"/>
              <a:buChar char="v"/>
            </a:pPr>
            <a:r>
              <a:rPr lang="fa-IR" altLang="en-US" sz="3200" b="1" dirty="0">
                <a:cs typeface="B Yagut" pitchFamily="2" charset="-78"/>
              </a:rPr>
              <a:t>لاغری يا سوء تغذيه حاد متوسط :</a:t>
            </a:r>
            <a:endParaRPr lang="en-US" sz="3200" b="1" dirty="0">
              <a:cs typeface="B Yagut" pitchFamily="2" charset="-78"/>
            </a:endParaRPr>
          </a:p>
        </p:txBody>
      </p:sp>
      <p:sp>
        <p:nvSpPr>
          <p:cNvPr id="3" name="Content Placeholder 2"/>
          <p:cNvSpPr>
            <a:spLocks noGrp="1"/>
          </p:cNvSpPr>
          <p:nvPr>
            <p:ph idx="1"/>
          </p:nvPr>
        </p:nvSpPr>
        <p:spPr>
          <a:xfrm>
            <a:off x="495300" y="1600201"/>
            <a:ext cx="8915400" cy="1757361"/>
          </a:xfrm>
        </p:spPr>
        <p:txBody>
          <a:bodyPr>
            <a:normAutofit/>
          </a:bodyPr>
          <a:lstStyle/>
          <a:p>
            <a:pPr marL="679450" indent="-571500" algn="justLow" rtl="1">
              <a:buFont typeface="Wingdings" pitchFamily="2" charset="2"/>
              <a:buChar char="ü"/>
              <a:defRPr/>
            </a:pPr>
            <a:r>
              <a:rPr lang="fa-IR" altLang="en-US" sz="2500" dirty="0">
                <a:latin typeface="B.yagut"/>
                <a:cs typeface="B Yagut" pitchFamily="2" charset="-78"/>
              </a:rPr>
              <a:t>منحنی وزن برای قد کودک مساوي </a:t>
            </a:r>
            <a:r>
              <a:rPr lang="en-US" altLang="en-US" sz="2500" dirty="0">
                <a:latin typeface="B.yagut"/>
                <a:cs typeface="B Yagut" pitchFamily="2" charset="-78"/>
              </a:rPr>
              <a:t> z-score 3-  </a:t>
            </a:r>
            <a:r>
              <a:rPr lang="fa-IR" altLang="en-US" sz="2500" dirty="0">
                <a:latin typeface="B.yagut"/>
                <a:cs typeface="B Yagut" pitchFamily="2" charset="-78"/>
              </a:rPr>
              <a:t>تا كمتر از  </a:t>
            </a:r>
            <a:r>
              <a:rPr lang="en-US" altLang="en-US" sz="2500" dirty="0">
                <a:latin typeface="B.yagut"/>
                <a:cs typeface="B Yagut" pitchFamily="2" charset="-78"/>
              </a:rPr>
              <a:t>z- score 2-</a:t>
            </a:r>
            <a:endParaRPr lang="fa-IR" altLang="en-US" sz="2500" dirty="0">
              <a:latin typeface="B.yagut"/>
              <a:cs typeface="B Mitra" panose="00000400000000000000" pitchFamily="2" charset="-78"/>
            </a:endParaRPr>
          </a:p>
          <a:p>
            <a:pPr marL="679450" indent="-571500" algn="justLow" rtl="1">
              <a:buFont typeface="Wingdings" pitchFamily="2" charset="2"/>
              <a:buChar char="ü"/>
              <a:defRPr/>
            </a:pPr>
            <a:r>
              <a:rPr lang="fa-IR" altLang="en-US" sz="2500" dirty="0">
                <a:latin typeface="B.yagut"/>
                <a:cs typeface="B Mitra" panose="00000400000000000000" pitchFamily="2" charset="-78"/>
              </a:rPr>
              <a:t> در صورت  نبود بيماري، طبیعی بودن آزمایش ها، توصيه مكمل هاي مورد نياز توسط پزشك و سپس ارجاع به  کارشناس تغذیه (در صورت وجود)</a:t>
            </a:r>
          </a:p>
          <a:p>
            <a:pPr algn="r"/>
            <a:endParaRPr lang="en-US" sz="2500" dirty="0">
              <a:latin typeface="B.yagut"/>
            </a:endParaRPr>
          </a:p>
        </p:txBody>
      </p:sp>
      <p:pic>
        <p:nvPicPr>
          <p:cNvPr id="3074" name="Picture 2"/>
          <p:cNvPicPr>
            <a:picLocks noChangeAspect="1" noChangeArrowheads="1"/>
          </p:cNvPicPr>
          <p:nvPr/>
        </p:nvPicPr>
        <p:blipFill>
          <a:blip r:embed="rId4"/>
          <a:srcRect/>
          <a:stretch>
            <a:fillRect/>
          </a:stretch>
        </p:blipFill>
        <p:spPr bwMode="auto">
          <a:xfrm>
            <a:off x="1238224" y="3501008"/>
            <a:ext cx="4284076" cy="2214008"/>
          </a:xfrm>
          <a:prstGeom prst="rect">
            <a:avLst/>
          </a:prstGeom>
          <a:noFill/>
          <a:ln w="9525">
            <a:noFill/>
            <a:miter lim="800000"/>
            <a:headEnd/>
            <a:tailEnd/>
          </a:ln>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2326649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algn="r" rtl="1">
              <a:buFont typeface="Wingdings" panose="05000000000000000000" pitchFamily="2" charset="2"/>
              <a:buChar char="v"/>
            </a:pPr>
            <a:r>
              <a:rPr lang="fa-IR" altLang="en-US" sz="3200" b="1" dirty="0">
                <a:cs typeface="B Yagut" pitchFamily="2" charset="-78"/>
              </a:rPr>
              <a:t>وظايف كارشناس تغذيه:</a:t>
            </a:r>
            <a:endParaRPr lang="en-US" sz="3200" b="1" dirty="0">
              <a:cs typeface="B Yagut" pitchFamily="2" charset="-78"/>
            </a:endParaRPr>
          </a:p>
        </p:txBody>
      </p:sp>
      <p:sp>
        <p:nvSpPr>
          <p:cNvPr id="3" name="Content Placeholder 2"/>
          <p:cNvSpPr>
            <a:spLocks noGrp="1"/>
          </p:cNvSpPr>
          <p:nvPr>
            <p:ph idx="1"/>
          </p:nvPr>
        </p:nvSpPr>
        <p:spPr/>
        <p:txBody>
          <a:bodyPr>
            <a:normAutofit/>
          </a:bodyPr>
          <a:lstStyle/>
          <a:p>
            <a:pPr algn="just" rtl="1">
              <a:buFont typeface="Wingdings" pitchFamily="2" charset="2"/>
              <a:buChar char="ü"/>
            </a:pPr>
            <a:r>
              <a:rPr lang="fa-IR" altLang="en-US" sz="2500" dirty="0">
                <a:cs typeface="B Yagut" pitchFamily="2" charset="-78"/>
              </a:rPr>
              <a:t>بررسي و ارزيابي وضعيت اقتصادي از نظر نيازمند بودن  كودك به دريافت سبد غذايي تامين شده از طريق كميته امداد در صورت واجد شرايط بودن در نهايت </a:t>
            </a:r>
            <a:r>
              <a:rPr lang="en-US" altLang="en-US" sz="2500" dirty="0">
                <a:cs typeface="B Yagut" pitchFamily="2" charset="-78"/>
              </a:rPr>
              <a:t> </a:t>
            </a:r>
            <a:r>
              <a:rPr lang="fa-IR" altLang="en-US" sz="2500">
                <a:cs typeface="B Yagut" pitchFamily="2" charset="-78"/>
              </a:rPr>
              <a:t>به مركز </a:t>
            </a:r>
            <a:r>
              <a:rPr lang="fa-IR" altLang="en-US" sz="2500" dirty="0">
                <a:cs typeface="B Yagut" pitchFamily="2" charset="-78"/>
              </a:rPr>
              <a:t>بهداشت شهرستان معرفی شود </a:t>
            </a:r>
          </a:p>
          <a:p>
            <a:pPr algn="just" rtl="1">
              <a:buFont typeface="Wingdings" pitchFamily="2" charset="2"/>
              <a:buChar char="ü"/>
            </a:pPr>
            <a:endParaRPr lang="en-US" sz="2500" dirty="0">
              <a:cs typeface="B Yagut" pitchFamily="2" charset="-78"/>
            </a:endParaRPr>
          </a:p>
        </p:txBody>
      </p:sp>
      <p:pic>
        <p:nvPicPr>
          <p:cNvPr id="4099" name="Picture 3"/>
          <p:cNvPicPr>
            <a:picLocks noChangeAspect="1" noChangeArrowheads="1"/>
          </p:cNvPicPr>
          <p:nvPr/>
        </p:nvPicPr>
        <p:blipFill>
          <a:blip r:embed="rId4"/>
          <a:srcRect/>
          <a:stretch>
            <a:fillRect/>
          </a:stretch>
        </p:blipFill>
        <p:spPr bwMode="auto">
          <a:xfrm>
            <a:off x="809596" y="3286124"/>
            <a:ext cx="4403731" cy="2897827"/>
          </a:xfrm>
          <a:prstGeom prst="rect">
            <a:avLst/>
          </a:prstGeom>
          <a:noFill/>
          <a:ln w="9525">
            <a:noFill/>
            <a:miter lim="800000"/>
            <a:headEnd/>
            <a:tailEnd/>
          </a:ln>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165900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2406" y="857232"/>
            <a:ext cx="8915400" cy="639762"/>
          </a:xfrm>
        </p:spPr>
        <p:txBody>
          <a:bodyPr>
            <a:normAutofit/>
          </a:bodyPr>
          <a:lstStyle/>
          <a:p>
            <a:pPr marL="457200" indent="-457200" algn="r" rtl="1">
              <a:buFont typeface="Wingdings" panose="05000000000000000000" pitchFamily="2" charset="2"/>
              <a:buChar char="v"/>
            </a:pPr>
            <a:r>
              <a:rPr lang="fa-IR" sz="3200" b="1" dirty="0">
                <a:cs typeface="B Yagut" panose="00000400000000000000" pitchFamily="2" charset="-78"/>
              </a:rPr>
              <a:t>خلاصه مطالب و نتیجه گیری:</a:t>
            </a:r>
            <a:endParaRPr lang="en-US" sz="3200" b="1" dirty="0">
              <a:cs typeface="B Yagut" panose="00000400000000000000" pitchFamily="2" charset="-78"/>
            </a:endParaRPr>
          </a:p>
        </p:txBody>
      </p:sp>
      <p:sp>
        <p:nvSpPr>
          <p:cNvPr id="8" name="Content Placeholder 7"/>
          <p:cNvSpPr>
            <a:spLocks noGrp="1"/>
          </p:cNvSpPr>
          <p:nvPr>
            <p:ph idx="1"/>
          </p:nvPr>
        </p:nvSpPr>
        <p:spPr>
          <a:xfrm>
            <a:off x="523844" y="1785926"/>
            <a:ext cx="9010680" cy="4071966"/>
          </a:xfrm>
        </p:spPr>
        <p:txBody>
          <a:bodyPr>
            <a:noAutofit/>
          </a:bodyPr>
          <a:lstStyle/>
          <a:p>
            <a:pPr marL="0" indent="0" algn="justLow" rtl="1">
              <a:buFont typeface="Wingdings" pitchFamily="2" charset="2"/>
              <a:buChar char="v"/>
            </a:pPr>
            <a:r>
              <a:rPr lang="fa-IR" sz="2500" dirty="0">
                <a:latin typeface="B.yagut"/>
                <a:cs typeface="B Yagut" pitchFamily="2" charset="-78"/>
              </a:rPr>
              <a:t>نیازهای تغذیه ای نوزادان نارس با نوزادان ترم تفاوت دارد و رشد این نوزادان باید با همان روند رشد داخل رحمی ادامه یابد و نیاز آنان به انرژی و پروتئین بیش از نوزادان طبیعی است.</a:t>
            </a:r>
            <a:endParaRPr lang="en-US" sz="2500" dirty="0">
              <a:latin typeface="B.yagut"/>
              <a:cs typeface="B Yagut" panose="00000400000000000000" pitchFamily="2" charset="-78"/>
            </a:endParaRPr>
          </a:p>
          <a:p>
            <a:pPr marL="0" indent="0" algn="justLow" rtl="1">
              <a:buFont typeface="Wingdings" pitchFamily="2" charset="2"/>
              <a:buChar char="v"/>
            </a:pPr>
            <a:r>
              <a:rPr lang="fa-IR" sz="2500" dirty="0">
                <a:latin typeface="B.yagut"/>
                <a:cs typeface="B Yagut" pitchFamily="2" charset="-78"/>
              </a:rPr>
              <a:t>ترکیب شیرمادری که نوزاد نارس به دنیا آورده است بخاطر تامین نیازهای خاص آنان با شیرمادر نوزاد رسیده تفاوت دارد َمادران نوزادان نارس نیاز به آموختن مهارت دوشیدن شیر و تغذیه شیرخوار با فنجان را دارند.</a:t>
            </a:r>
          </a:p>
          <a:p>
            <a:pPr marL="0" indent="0" algn="justLow" rtl="1">
              <a:buFont typeface="Wingdings" pitchFamily="2" charset="2"/>
              <a:buChar char="v"/>
            </a:pPr>
            <a:r>
              <a:rPr lang="fa-IR" sz="2500" dirty="0">
                <a:latin typeface="B.yagut"/>
                <a:cs typeface="B Yagut" pitchFamily="2" charset="-78"/>
              </a:rPr>
              <a:t>یکی از آخرین رویدادهای تکامل جنین در چند هفته قبل از تولد رفلکس مکیدن است نوزادان نارس می توانند مکیدن وبلعیدن را بیاموزند.</a:t>
            </a:r>
          </a:p>
          <a:p>
            <a:pPr marL="0" indent="0" algn="justLow" rtl="1">
              <a:buNone/>
            </a:pPr>
            <a:r>
              <a:rPr lang="fa-IR" sz="2500" dirty="0">
                <a:latin typeface="B.yagut"/>
                <a:cs typeface="B Yagut" pitchFamily="2" charset="-78"/>
              </a:rPr>
              <a:t/>
            </a:r>
            <a:br>
              <a:rPr lang="fa-IR" sz="2500" dirty="0">
                <a:latin typeface="B.yagut"/>
                <a:cs typeface="B Yagut" pitchFamily="2" charset="-78"/>
              </a:rPr>
            </a:br>
            <a:endParaRPr lang="en-US" sz="2500" dirty="0">
              <a:cs typeface="B Yagut" panose="00000400000000000000" pitchFamily="2" charset="-78"/>
            </a:endParaRPr>
          </a:p>
        </p:txBody>
      </p:sp>
    </p:spTree>
    <p:extLst>
      <p:ext uri="{BB962C8B-B14F-4D97-AF65-F5344CB8AC3E}">
        <p14:creationId xmlns:p14="http://schemas.microsoft.com/office/powerpoint/2010/main" val="1540745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23844" y="785794"/>
            <a:ext cx="8915400" cy="639762"/>
          </a:xfrm>
        </p:spPr>
        <p:txBody>
          <a:bodyPr>
            <a:normAutofit/>
          </a:bodyPr>
          <a:lstStyle/>
          <a:p>
            <a:pPr marL="457200" indent="-457200" algn="r" rtl="1">
              <a:buFont typeface="Wingdings" panose="05000000000000000000" pitchFamily="2" charset="2"/>
              <a:buChar char="v"/>
            </a:pPr>
            <a:r>
              <a:rPr lang="fa-IR" sz="3200" b="1" dirty="0">
                <a:cs typeface="B Yagut" panose="00000400000000000000" pitchFamily="2" charset="-78"/>
              </a:rPr>
              <a:t>خلاصه مطالب و نتیجه گیری:</a:t>
            </a:r>
            <a:endParaRPr lang="en-US" sz="3200" b="1" dirty="0">
              <a:cs typeface="B Yagut" panose="00000400000000000000" pitchFamily="2" charset="-78"/>
            </a:endParaRPr>
          </a:p>
        </p:txBody>
      </p:sp>
      <p:sp>
        <p:nvSpPr>
          <p:cNvPr id="8" name="Content Placeholder 7"/>
          <p:cNvSpPr>
            <a:spLocks noGrp="1"/>
          </p:cNvSpPr>
          <p:nvPr>
            <p:ph idx="1"/>
          </p:nvPr>
        </p:nvSpPr>
        <p:spPr>
          <a:xfrm>
            <a:off x="452406" y="1785926"/>
            <a:ext cx="9010680" cy="3214710"/>
          </a:xfrm>
        </p:spPr>
        <p:txBody>
          <a:bodyPr>
            <a:noAutofit/>
          </a:bodyPr>
          <a:lstStyle/>
          <a:p>
            <a:pPr marL="0" indent="0" algn="justLow" rtl="1">
              <a:buFont typeface="Wingdings" pitchFamily="2" charset="2"/>
              <a:buChar char="v"/>
            </a:pPr>
            <a:r>
              <a:rPr lang="fa-IR" sz="2500" dirty="0">
                <a:latin typeface="B.yagut"/>
                <a:cs typeface="B Yagut" pitchFamily="2" charset="-78"/>
              </a:rPr>
              <a:t>آغوز به دفع مدفوع اولیه نوزادان(مکونیوم)ودفع موادی که باعث زردی نوزاد می شود کمک میکند وزردی را کاهش می دهد .</a:t>
            </a:r>
          </a:p>
          <a:p>
            <a:pPr marL="0" indent="0" algn="justLow" rtl="1">
              <a:buFont typeface="Wingdings" pitchFamily="2" charset="2"/>
              <a:buChar char="v"/>
            </a:pPr>
            <a:r>
              <a:rPr lang="fa-IR" sz="2500" dirty="0">
                <a:cs typeface="B Yagut" pitchFamily="2" charset="-78"/>
              </a:rPr>
              <a:t>تثبیت تکنیک شیردهی قابل قبول برای مادر وشیرخوار دارای مشکلات شکاف کام ولب ممکن است چندین روز طول بکشد وحتی احتمال دارد مادر تا زمان انجام عمل جراحی برای بستن شکاف کام ویا لب، مجبوربه تکمیل تغذیه شیرخوار خود با روش های تغذیه مکمل شود.</a:t>
            </a:r>
            <a:endParaRPr lang="en-US" sz="2500" dirty="0">
              <a:cs typeface="B Yagut" pitchFamily="2" charset="-78"/>
            </a:endParaRPr>
          </a:p>
          <a:p>
            <a:pPr marL="0" indent="0" algn="justLow" rtl="1">
              <a:buNone/>
            </a:pPr>
            <a:r>
              <a:rPr lang="fa-IR" sz="2300" dirty="0">
                <a:latin typeface="B.yagut"/>
                <a:cs typeface="B Yagut" pitchFamily="2" charset="-78"/>
              </a:rPr>
              <a:t/>
            </a:r>
            <a:br>
              <a:rPr lang="fa-IR" sz="2300" dirty="0">
                <a:latin typeface="B.yagut"/>
                <a:cs typeface="B Yagut" pitchFamily="2" charset="-78"/>
              </a:rPr>
            </a:br>
            <a:endParaRPr lang="en-US" sz="2300" dirty="0">
              <a:cs typeface="B Yagut" panose="00000400000000000000" pitchFamily="2" charset="-78"/>
            </a:endParaRPr>
          </a:p>
        </p:txBody>
      </p:sp>
    </p:spTree>
    <p:extLst>
      <p:ext uri="{BB962C8B-B14F-4D97-AF65-F5344CB8AC3E}">
        <p14:creationId xmlns:p14="http://schemas.microsoft.com/office/powerpoint/2010/main" val="1540745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44" y="500042"/>
            <a:ext cx="8915400" cy="1143000"/>
          </a:xfrm>
        </p:spPr>
        <p:txBody>
          <a:bodyPr/>
          <a:lstStyle/>
          <a:p>
            <a:pPr marL="571500" indent="-571500" algn="r" rtl="1">
              <a:buFont typeface="Wingdings" panose="05000000000000000000" pitchFamily="2" charset="2"/>
              <a:buChar char="v"/>
            </a:pPr>
            <a:r>
              <a:rPr lang="fa-IR" sz="3600" b="1" dirty="0">
                <a:cs typeface="B Yagut" pitchFamily="2" charset="-78"/>
              </a:rPr>
              <a:t>تمرین </a:t>
            </a:r>
            <a:r>
              <a:rPr lang="en-US" sz="3600" b="1" dirty="0">
                <a:cs typeface="B Yagut" pitchFamily="2" charset="-78"/>
              </a:rPr>
              <a:t>:</a:t>
            </a:r>
          </a:p>
        </p:txBody>
      </p:sp>
      <p:sp>
        <p:nvSpPr>
          <p:cNvPr id="3" name="Content Placeholder 2"/>
          <p:cNvSpPr>
            <a:spLocks noGrp="1"/>
          </p:cNvSpPr>
          <p:nvPr>
            <p:ph idx="1"/>
          </p:nvPr>
        </p:nvSpPr>
        <p:spPr/>
        <p:txBody>
          <a:bodyPr/>
          <a:lstStyle/>
          <a:p>
            <a:pPr algn="justLow" rtl="1">
              <a:buNone/>
            </a:pPr>
            <a:r>
              <a:rPr lang="fa-IR" dirty="0">
                <a:cs typeface="B Yagut" pitchFamily="2" charset="-78"/>
              </a:rPr>
              <a:t>1- </a:t>
            </a:r>
            <a:r>
              <a:rPr lang="fa-IR" sz="2500" dirty="0">
                <a:latin typeface="B.yagut"/>
                <a:cs typeface="B Yagut" pitchFamily="2" charset="-78"/>
              </a:rPr>
              <a:t>نوزادان نارس را از نظر ظاهری و تکاملی مقایسه کنید. </a:t>
            </a:r>
          </a:p>
          <a:p>
            <a:pPr algn="justLow" rtl="1">
              <a:buNone/>
            </a:pPr>
            <a:r>
              <a:rPr lang="fa-IR" sz="2500" dirty="0">
                <a:latin typeface="B.yagut"/>
                <a:cs typeface="B Yagut" pitchFamily="2" charset="-78"/>
              </a:rPr>
              <a:t>2- به بخش مراقبت ویژه نوزادان رفته ونحوه مراقبت وشیردهی را بصورت گزارش بنویسید (می تواند مصاحبه با مادری که نوزاد بستری در این بخش دارد ).</a:t>
            </a:r>
          </a:p>
          <a:p>
            <a:pPr algn="justLow" rtl="1">
              <a:buNone/>
            </a:pPr>
            <a:r>
              <a:rPr lang="fa-IR" sz="2500" dirty="0">
                <a:latin typeface="B.yagut"/>
                <a:cs typeface="B Yagut" pitchFamily="2" charset="-78"/>
              </a:rPr>
              <a:t>3- نوزادان دارای شکاف کام ولب چه زمانی جراحی می شوند؟</a:t>
            </a:r>
            <a:endParaRPr lang="en-US" sz="2500" dirty="0">
              <a:latin typeface="B.yagut"/>
              <a:cs typeface="B Yagut" pitchFamily="2" charset="-78"/>
            </a:endParaRPr>
          </a:p>
          <a:p>
            <a:pPr algn="justLow" rtl="1">
              <a:buNone/>
            </a:pPr>
            <a:r>
              <a:rPr lang="fa-IR" sz="2500" dirty="0">
                <a:latin typeface="B.yagut"/>
                <a:cs typeface="B Yagut" pitchFamily="2" charset="-78"/>
              </a:rPr>
              <a:t>4-چرا تغیه نوزادان نارس با نوزادان ترم فرق می کند؟توضیح دهید.</a:t>
            </a:r>
          </a:p>
          <a:p>
            <a:pPr algn="justLow" rtl="1">
              <a:buNone/>
            </a:pPr>
            <a:r>
              <a:rPr lang="fa-IR" sz="2500" dirty="0">
                <a:latin typeface="B.yagut"/>
                <a:cs typeface="B Yagut" pitchFamily="2" charset="-78"/>
              </a:rPr>
              <a:t>5-در تغذیه شیرخواران نارس بایستی به چه نکاتی توجه کرد .</a:t>
            </a:r>
          </a:p>
          <a:p>
            <a:pPr algn="justLow" rtl="1">
              <a:buNone/>
            </a:pPr>
            <a:r>
              <a:rPr lang="fa-IR" sz="2500" dirty="0">
                <a:latin typeface="B.yagut"/>
                <a:cs typeface="B Yagut" pitchFamily="2" charset="-78"/>
              </a:rPr>
              <a:t>6-نحوه تغذیه نوزادان دچار شکاف کام ،لب وشکاف کام ولب را توضیح دهید.</a:t>
            </a:r>
          </a:p>
          <a:p>
            <a:pPr algn="justLow" rtl="1">
              <a:buNone/>
            </a:pPr>
            <a:endParaRPr lang="en-US" sz="2500" dirty="0">
              <a:latin typeface="B.yagut"/>
              <a:cs typeface="B Yagut" pitchFamily="2" charset="-78"/>
            </a:endParaRPr>
          </a:p>
        </p:txBody>
      </p:sp>
    </p:spTree>
    <p:extLst>
      <p:ext uri="{BB962C8B-B14F-4D97-AF65-F5344CB8AC3E}">
        <p14:creationId xmlns:p14="http://schemas.microsoft.com/office/powerpoint/2010/main" val="25949188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23844" y="500042"/>
            <a:ext cx="8915400" cy="1143000"/>
          </a:xfrm>
        </p:spPr>
        <p:txBody>
          <a:bodyPr>
            <a:normAutofit/>
          </a:bodyPr>
          <a:lstStyle/>
          <a:p>
            <a:pPr marL="571500" indent="-571500" algn="r" rtl="1">
              <a:buFont typeface="Wingdings" panose="05000000000000000000" pitchFamily="2" charset="2"/>
              <a:buChar char="v"/>
            </a:pPr>
            <a:r>
              <a:rPr lang="fa-IR" sz="3600" b="1" dirty="0">
                <a:cs typeface="B Yagut" panose="00000400000000000000" pitchFamily="2" charset="-78"/>
              </a:rPr>
              <a:t>فهرست منابع</a:t>
            </a:r>
            <a:r>
              <a:rPr lang="en-US" sz="3600" b="1" dirty="0">
                <a:cs typeface="B Yagut" panose="00000400000000000000" pitchFamily="2" charset="-78"/>
              </a:rPr>
              <a:t>:</a:t>
            </a:r>
          </a:p>
        </p:txBody>
      </p:sp>
      <p:sp>
        <p:nvSpPr>
          <p:cNvPr id="8" name="Content Placeholder 7"/>
          <p:cNvSpPr>
            <a:spLocks noGrp="1"/>
          </p:cNvSpPr>
          <p:nvPr>
            <p:ph idx="1"/>
          </p:nvPr>
        </p:nvSpPr>
        <p:spPr/>
        <p:txBody>
          <a:bodyPr>
            <a:normAutofit fontScale="92500" lnSpcReduction="10000"/>
          </a:bodyPr>
          <a:lstStyle/>
          <a:p>
            <a:pPr marL="0" indent="0" algn="r" rtl="1">
              <a:buNone/>
            </a:pPr>
            <a:r>
              <a:rPr lang="fa-IR" sz="2700" dirty="0">
                <a:latin typeface="B.yagut"/>
                <a:cs typeface="B Yagut" pitchFamily="2" charset="-78"/>
              </a:rPr>
              <a:t>1- طلاچیان، ا. و دیگران. راهنمای جامع مراقبت های ادغام یافته كودك سالم، وزارت بهداشت، درمان و آموزش پزشكي، اداره سلامت كودكان.</a:t>
            </a:r>
          </a:p>
          <a:p>
            <a:pPr marL="0" indent="0" algn="r" rtl="1">
              <a:buNone/>
            </a:pPr>
            <a:r>
              <a:rPr lang="fa-IR" sz="2700" dirty="0">
                <a:latin typeface="B.yagut"/>
                <a:cs typeface="B Yagut" pitchFamily="2" charset="-78"/>
              </a:rPr>
              <a:t>2- دفتر سلامت جمعيت، خانواده و مدارس، اداره سلامت كودكان،  بوكلت و راهنمای مراقبت های ادغام یافته كودك سالم، وزارت بهداشت، درمان و آموزش پزشكي، 1385.</a:t>
            </a:r>
          </a:p>
          <a:p>
            <a:pPr marL="0" indent="0" algn="r" rtl="1">
              <a:buNone/>
            </a:pPr>
            <a:r>
              <a:rPr lang="fa-IR" sz="2700" dirty="0">
                <a:latin typeface="B.yagut"/>
                <a:cs typeface="B Yagut" pitchFamily="2" charset="-78"/>
              </a:rPr>
              <a:t>3- مشاوره در مورد تغذیه شيرخوار و كودك خردسال، وزارت بهداشت، 1389.</a:t>
            </a:r>
          </a:p>
          <a:p>
            <a:pPr marL="0" indent="0" algn="r" rtl="1">
              <a:buNone/>
            </a:pPr>
            <a:r>
              <a:rPr lang="fa-IR" sz="2700" dirty="0">
                <a:latin typeface="B.yagut"/>
                <a:cs typeface="B Yagut" pitchFamily="2" charset="-78"/>
              </a:rPr>
              <a:t>4- آخرین بسته های خدمتی وزارت بهداشت،درمان وآموزش پزشکی ،دفتر سلامت خانواده وجمعیت، اداره سلامت کودکان (شیردهی در شرایط خاص)</a:t>
            </a:r>
          </a:p>
          <a:p>
            <a:pPr marL="0" indent="0" algn="r" rtl="1">
              <a:buNone/>
            </a:pPr>
            <a:r>
              <a:rPr lang="fa-IR" sz="2700" dirty="0">
                <a:latin typeface="B.yagut"/>
                <a:cs typeface="B Yagut" pitchFamily="2" charset="-78"/>
              </a:rPr>
              <a:t>دفتر سلامت جمعيت، خانواده و مدارس، اداره سلامت كودكان،  بوكلت و راهنمای مراقبت های ادغام یافته كودك سالم، وزارت بهداشت، درمان و آموزش پزشكي،1396</a:t>
            </a:r>
          </a:p>
          <a:p>
            <a:pPr marL="0" indent="0" algn="justLow" rtl="1">
              <a:buNone/>
            </a:pPr>
            <a:endParaRPr lang="en-US" sz="2500" dirty="0">
              <a:latin typeface="B.yagut"/>
              <a:cs typeface="B Yagut" pitchFamily="2" charset="-78"/>
            </a:endParaRPr>
          </a:p>
        </p:txBody>
      </p:sp>
    </p:spTree>
    <p:extLst>
      <p:ext uri="{BB962C8B-B14F-4D97-AF65-F5344CB8AC3E}">
        <p14:creationId xmlns:p14="http://schemas.microsoft.com/office/powerpoint/2010/main" val="3903480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60400" y="1447801"/>
            <a:ext cx="8420100" cy="1470025"/>
          </a:xfrm>
        </p:spPr>
        <p:txBody>
          <a:bodyPr>
            <a:normAutofit/>
          </a:bodyPr>
          <a:lstStyle/>
          <a:p>
            <a:pPr rtl="1"/>
            <a:r>
              <a:rPr lang="fa-IR" sz="3200" b="1" dirty="0">
                <a:cs typeface="B Yagut" panose="00000400000000000000" pitchFamily="2" charset="-78"/>
              </a:rPr>
              <a:t> لطفاً نظرات و پیشنهادات خود پیرامون این بسته آموزشی را به آدرس زیر ارسال کنید</a:t>
            </a:r>
            <a:endParaRPr lang="en-US" sz="3200" b="1" dirty="0">
              <a:cs typeface="B Yagut" panose="00000400000000000000" pitchFamily="2" charset="-78"/>
            </a:endParaRPr>
          </a:p>
        </p:txBody>
      </p:sp>
      <p:sp>
        <p:nvSpPr>
          <p:cNvPr id="5" name="Subtitle 4"/>
          <p:cNvSpPr>
            <a:spLocks noGrp="1"/>
          </p:cNvSpPr>
          <p:nvPr>
            <p:ph type="subTitle" idx="1"/>
          </p:nvPr>
        </p:nvSpPr>
        <p:spPr>
          <a:xfrm>
            <a:off x="1452538" y="3143248"/>
            <a:ext cx="6934200" cy="1752600"/>
          </a:xfrm>
        </p:spPr>
        <p:txBody>
          <a:bodyPr>
            <a:normAutofit lnSpcReduction="10000"/>
          </a:bodyPr>
          <a:lstStyle/>
          <a:p>
            <a:pPr rtl="1"/>
            <a:endParaRPr lang="en-US" sz="2500" b="1" dirty="0">
              <a:solidFill>
                <a:schemeClr val="tx1"/>
              </a:solidFill>
              <a:cs typeface="B Yagut" panose="00000400000000000000" pitchFamily="2" charset="-78"/>
            </a:endParaRPr>
          </a:p>
          <a:p>
            <a:pPr rtl="1"/>
            <a:r>
              <a:rPr lang="fa-IR" sz="2500" b="1" dirty="0">
                <a:solidFill>
                  <a:schemeClr val="tx1"/>
                </a:solidFill>
                <a:cs typeface="B Yagut" panose="00000400000000000000" pitchFamily="2" charset="-78"/>
              </a:rPr>
              <a:t>میدان رفعتیه، ابتدای خیابان بهار، معاونت بهداشتی/گروه</a:t>
            </a:r>
            <a:endParaRPr lang="en-US" sz="2500" b="1">
              <a:solidFill>
                <a:schemeClr val="tx1"/>
              </a:solidFill>
              <a:cs typeface="B Yagut" panose="00000400000000000000" pitchFamily="2" charset="-78"/>
            </a:endParaRPr>
          </a:p>
          <a:p>
            <a:pPr rtl="1"/>
            <a:r>
              <a:rPr lang="fa-IR" sz="2500" b="1">
                <a:solidFill>
                  <a:schemeClr val="tx1"/>
                </a:solidFill>
                <a:cs typeface="B Yagut" panose="00000400000000000000" pitchFamily="2" charset="-78"/>
              </a:rPr>
              <a:t> </a:t>
            </a:r>
            <a:r>
              <a:rPr lang="fa-IR" sz="2500" b="1" dirty="0">
                <a:solidFill>
                  <a:schemeClr val="tx1"/>
                </a:solidFill>
                <a:cs typeface="B Yagut" panose="00000400000000000000" pitchFamily="2" charset="-78"/>
              </a:rPr>
              <a:t>مدیریت شبکه(آموزش بهورزی)/ دانشگاه علوم پزشکی کرمانشاه </a:t>
            </a:r>
            <a:endParaRPr lang="en-US" sz="2500" b="1" dirty="0">
              <a:solidFill>
                <a:schemeClr val="tx1"/>
              </a:solidFill>
              <a:cs typeface="B Yagut" panose="00000400000000000000" pitchFamily="2" charset="-78"/>
            </a:endParaRPr>
          </a:p>
        </p:txBody>
      </p:sp>
    </p:spTree>
    <p:extLst>
      <p:ext uri="{BB962C8B-B14F-4D97-AF65-F5344CB8AC3E}">
        <p14:creationId xmlns:p14="http://schemas.microsoft.com/office/powerpoint/2010/main" val="3063642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marL="457200" indent="-457200" algn="r" rtl="1">
              <a:buFont typeface="Wingdings" panose="05000000000000000000" pitchFamily="2" charset="2"/>
              <a:buChar char="v"/>
            </a:pPr>
            <a:r>
              <a:rPr lang="fa-IR" sz="3200" b="1" dirty="0">
                <a:cs typeface="B Yagut" panose="00000400000000000000" pitchFamily="2" charset="-78"/>
              </a:rPr>
              <a:t>فهرست عناوین:</a:t>
            </a:r>
            <a:br>
              <a:rPr lang="fa-IR" sz="3200" b="1" dirty="0">
                <a:cs typeface="B Yagut" panose="00000400000000000000" pitchFamily="2" charset="-78"/>
              </a:rPr>
            </a:br>
            <a:endParaRPr lang="en-US" sz="3200" b="1" dirty="0">
              <a:cs typeface="B Yagut" panose="00000400000000000000" pitchFamily="2" charset="-78"/>
            </a:endParaRPr>
          </a:p>
        </p:txBody>
      </p:sp>
      <p:sp>
        <p:nvSpPr>
          <p:cNvPr id="8" name="Content Placeholder 7"/>
          <p:cNvSpPr>
            <a:spLocks noGrp="1"/>
          </p:cNvSpPr>
          <p:nvPr>
            <p:ph idx="1"/>
          </p:nvPr>
        </p:nvSpPr>
        <p:spPr>
          <a:xfrm>
            <a:off x="495300" y="1066800"/>
            <a:ext cx="8915400" cy="5105400"/>
          </a:xfrm>
        </p:spPr>
        <p:txBody>
          <a:bodyPr>
            <a:normAutofit lnSpcReduction="10000"/>
          </a:bodyPr>
          <a:lstStyle/>
          <a:p>
            <a:pPr marL="457200" indent="-457200" algn="r" rtl="1">
              <a:buNone/>
            </a:pPr>
            <a:r>
              <a:rPr lang="fa-IR" sz="2500" dirty="0">
                <a:cs typeface="B Yagut" pitchFamily="2" charset="-78"/>
              </a:rPr>
              <a:t>1- تغذیه نوزاد نارس وکم وزن</a:t>
            </a:r>
            <a:endParaRPr lang="en-US" sz="2500" dirty="0">
              <a:cs typeface="B Yagut" pitchFamily="2" charset="-78"/>
            </a:endParaRPr>
          </a:p>
          <a:p>
            <a:pPr marL="457200" indent="-457200" algn="r" rtl="1">
              <a:buNone/>
            </a:pPr>
            <a:r>
              <a:rPr lang="fa-IR" sz="2500" dirty="0">
                <a:cs typeface="B Yagut" pitchFamily="2" charset="-78"/>
              </a:rPr>
              <a:t>2- تغذیه نوزادانی که دچار زردی شده اند </a:t>
            </a:r>
            <a:endParaRPr lang="en-US" sz="2500" dirty="0">
              <a:cs typeface="B Yagut" pitchFamily="2" charset="-78"/>
            </a:endParaRPr>
          </a:p>
          <a:p>
            <a:pPr marL="457200" indent="-457200" algn="r" rtl="1">
              <a:buNone/>
            </a:pPr>
            <a:r>
              <a:rPr lang="fa-IR" sz="2500" dirty="0">
                <a:cs typeface="B Yagut" pitchFamily="2" charset="-78"/>
              </a:rPr>
              <a:t>3- تغذیه شیرخواران دو یا چند قلو</a:t>
            </a:r>
            <a:endParaRPr lang="en-US" sz="2500" dirty="0">
              <a:cs typeface="B Yagut" pitchFamily="2" charset="-78"/>
            </a:endParaRPr>
          </a:p>
          <a:p>
            <a:pPr marL="457200" indent="-457200" algn="r" rtl="1">
              <a:buNone/>
            </a:pPr>
            <a:r>
              <a:rPr lang="fa-IR" sz="2500" dirty="0">
                <a:cs typeface="B Yagut" pitchFamily="2" charset="-78"/>
              </a:rPr>
              <a:t>4- تغذیه در شیرخواران با شکاف کام ولب</a:t>
            </a:r>
            <a:endParaRPr lang="en-US" sz="2500" dirty="0">
              <a:cs typeface="B Yagut" pitchFamily="2" charset="-78"/>
            </a:endParaRPr>
          </a:p>
          <a:p>
            <a:pPr marL="457200" indent="-457200" algn="r" rtl="1">
              <a:buNone/>
            </a:pPr>
            <a:r>
              <a:rPr lang="fa-IR" altLang="en-US" sz="2500" dirty="0">
                <a:cs typeface="B Yagut" pitchFamily="2" charset="-78"/>
              </a:rPr>
              <a:t>5- برخي نكات قابل توجه در مشاوره</a:t>
            </a:r>
            <a:endParaRPr lang="en-US" altLang="en-US" sz="2500" dirty="0">
              <a:cs typeface="B Yagut" pitchFamily="2" charset="-78"/>
            </a:endParaRPr>
          </a:p>
          <a:p>
            <a:pPr marL="457200" indent="-457200" algn="r" rtl="1">
              <a:buNone/>
            </a:pPr>
            <a:r>
              <a:rPr lang="fa-IR" altLang="en-US" sz="2500" dirty="0">
                <a:cs typeface="B Yagut" pitchFamily="2" charset="-78"/>
              </a:rPr>
              <a:t>6- مراقبت تغذيه اي كودكان كم وزن</a:t>
            </a:r>
            <a:endParaRPr lang="en-US" altLang="en-US" sz="2500" dirty="0">
              <a:cs typeface="B Yagut" pitchFamily="2" charset="-78"/>
            </a:endParaRPr>
          </a:p>
          <a:p>
            <a:pPr marL="457200" indent="-457200" algn="r" rtl="1">
              <a:buNone/>
            </a:pPr>
            <a:r>
              <a:rPr lang="fa-IR" altLang="en-US" sz="2500" dirty="0">
                <a:cs typeface="B Yagut" pitchFamily="2" charset="-78"/>
              </a:rPr>
              <a:t>7- مراقبت تغذيه اي كودكان كوتاه قد</a:t>
            </a:r>
            <a:endParaRPr lang="en-US" altLang="en-US" sz="2500" dirty="0">
              <a:cs typeface="B Yagut" pitchFamily="2" charset="-78"/>
            </a:endParaRPr>
          </a:p>
          <a:p>
            <a:pPr marL="457200" indent="-457200" algn="r" rtl="1">
              <a:buNone/>
            </a:pPr>
            <a:r>
              <a:rPr lang="fa-IR" altLang="en-US" sz="2500" dirty="0">
                <a:cs typeface="B Yagut" pitchFamily="2" charset="-78"/>
              </a:rPr>
              <a:t>8- مراقبت تغذيه اي كودكان لاغر</a:t>
            </a:r>
            <a:endParaRPr lang="en-US" altLang="en-US" sz="2500" dirty="0">
              <a:cs typeface="B Yagut" pitchFamily="2" charset="-78"/>
            </a:endParaRPr>
          </a:p>
          <a:p>
            <a:pPr marL="457200" indent="-457200" algn="r" rtl="1">
              <a:buNone/>
            </a:pPr>
            <a:r>
              <a:rPr lang="fa-IR" altLang="en-US" sz="2500" dirty="0">
                <a:cs typeface="B Yagut" pitchFamily="2" charset="-78"/>
              </a:rPr>
              <a:t>9- توصيه هاي تغذيه اي ضروري براي كودكان مبتلا به كم وزني، كوتاه قدي  و لاغري</a:t>
            </a:r>
            <a:endParaRPr lang="en-US" altLang="en-US" sz="2500" dirty="0">
              <a:cs typeface="B Yagut" pitchFamily="2" charset="-78"/>
            </a:endParaRPr>
          </a:p>
          <a:p>
            <a:pPr marL="457200" indent="-457200" algn="r" rtl="1">
              <a:buNone/>
            </a:pPr>
            <a:r>
              <a:rPr lang="fa-IR" altLang="en-US" sz="2500" dirty="0">
                <a:cs typeface="B Yagut" pitchFamily="2" charset="-78"/>
              </a:rPr>
              <a:t>10- وظایف کارشناس تغذیه </a:t>
            </a:r>
            <a:endParaRPr lang="en-US" sz="2500" dirty="0">
              <a:cs typeface="B Yagut" panose="00000400000000000000" pitchFamily="2" charset="-78"/>
            </a:endParaRPr>
          </a:p>
          <a:p>
            <a:pPr marL="457200" indent="-457200" algn="r" rtl="1">
              <a:buNone/>
            </a:pPr>
            <a:r>
              <a:rPr lang="fa-IR" altLang="en-US" sz="2500" dirty="0">
                <a:cs typeface="B Yagut" pitchFamily="2" charset="-78"/>
              </a:rPr>
              <a:t> </a:t>
            </a:r>
            <a:endParaRPr lang="en-US" sz="2500" dirty="0">
              <a:cs typeface="B Yagut" panose="00000400000000000000" pitchFamily="2" charset="-78"/>
            </a:endParaRPr>
          </a:p>
        </p:txBody>
      </p:sp>
    </p:spTree>
    <p:extLst>
      <p:ext uri="{BB962C8B-B14F-4D97-AF65-F5344CB8AC3E}">
        <p14:creationId xmlns:p14="http://schemas.microsoft.com/office/powerpoint/2010/main" val="758825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9596" y="571480"/>
            <a:ext cx="8420100" cy="685799"/>
          </a:xfrm>
        </p:spPr>
        <p:txBody>
          <a:bodyPr>
            <a:normAutofit/>
          </a:bodyPr>
          <a:lstStyle/>
          <a:p>
            <a:pPr marL="457200" indent="-457200" algn="r" rtl="1">
              <a:buFont typeface="Wingdings" panose="05000000000000000000" pitchFamily="2" charset="2"/>
              <a:buChar char="v"/>
            </a:pPr>
            <a:r>
              <a:rPr lang="fa-IR" sz="3200" b="1" dirty="0">
                <a:cs typeface="B Yagut" pitchFamily="2" charset="-78"/>
              </a:rPr>
              <a:t>تغذیه نوزاد نارس وکم وزن :</a:t>
            </a:r>
            <a:endParaRPr lang="en-US" sz="3200" b="1" dirty="0">
              <a:cs typeface="B Yagut" pitchFamily="2" charset="-78"/>
            </a:endParaRPr>
          </a:p>
        </p:txBody>
      </p:sp>
      <p:sp>
        <p:nvSpPr>
          <p:cNvPr id="3" name="Subtitle 2"/>
          <p:cNvSpPr>
            <a:spLocks noGrp="1"/>
          </p:cNvSpPr>
          <p:nvPr>
            <p:ph type="subTitle" idx="1"/>
          </p:nvPr>
        </p:nvSpPr>
        <p:spPr>
          <a:xfrm>
            <a:off x="238092" y="1500174"/>
            <a:ext cx="9448800" cy="3643338"/>
          </a:xfrm>
        </p:spPr>
        <p:txBody>
          <a:bodyPr>
            <a:noAutofit/>
          </a:bodyPr>
          <a:lstStyle/>
          <a:p>
            <a:pPr algn="justLow" rtl="1"/>
            <a:r>
              <a:rPr lang="fa-IR" sz="2500" dirty="0">
                <a:solidFill>
                  <a:schemeClr val="tx1"/>
                </a:solidFill>
                <a:latin typeface="B.yagut"/>
                <a:cs typeface="B Yagut" pitchFamily="2" charset="-78"/>
              </a:rPr>
              <a:t>نوزاد کم وزن نوزادی است که با وزن تولد کمتر از 2500گرم متولد میشود (بدون توجه به سن حاملگی) </a:t>
            </a:r>
            <a:endParaRPr lang="en-US" sz="2500" dirty="0">
              <a:solidFill>
                <a:schemeClr val="tx1"/>
              </a:solidFill>
              <a:latin typeface="B.yagut"/>
              <a:cs typeface="B Yagut" pitchFamily="2" charset="-78"/>
            </a:endParaRPr>
          </a:p>
          <a:p>
            <a:pPr algn="justLow" rtl="1"/>
            <a:endParaRPr lang="en-US" sz="2500" dirty="0">
              <a:solidFill>
                <a:schemeClr val="tx1"/>
              </a:solidFill>
              <a:latin typeface="B.yagut"/>
              <a:cs typeface="B Yagut" pitchFamily="2" charset="-78"/>
            </a:endParaRPr>
          </a:p>
          <a:p>
            <a:pPr algn="justLow" rtl="1"/>
            <a:r>
              <a:rPr lang="fa-IR" sz="2500" dirty="0">
                <a:solidFill>
                  <a:schemeClr val="tx1"/>
                </a:solidFill>
                <a:latin typeface="B.yagut"/>
                <a:cs typeface="B Yagut" pitchFamily="2" charset="-78"/>
              </a:rPr>
              <a:t>نوزادان نارس قبل از سن حاملگی 37هفته</a:t>
            </a:r>
            <a:r>
              <a:rPr lang="en-US" sz="2500" dirty="0">
                <a:solidFill>
                  <a:schemeClr val="tx1"/>
                </a:solidFill>
                <a:latin typeface="B.yagut"/>
                <a:cs typeface="B Yagut" pitchFamily="2" charset="-78"/>
              </a:rPr>
              <a:t> </a:t>
            </a:r>
            <a:r>
              <a:rPr lang="fa-IR" sz="2500" dirty="0">
                <a:solidFill>
                  <a:schemeClr val="tx1"/>
                </a:solidFill>
                <a:latin typeface="B.yagut"/>
                <a:cs typeface="B Yagut" pitchFamily="2" charset="-78"/>
              </a:rPr>
              <a:t>متولد می شوند. </a:t>
            </a:r>
            <a:endParaRPr lang="en-US" sz="2500" dirty="0">
              <a:solidFill>
                <a:schemeClr val="tx1"/>
              </a:solidFill>
              <a:latin typeface="B.yagut"/>
              <a:cs typeface="B Yagut" pitchFamily="2" charset="-78"/>
            </a:endParaRPr>
          </a:p>
          <a:p>
            <a:pPr algn="justLow" rtl="1"/>
            <a:endParaRPr lang="en-US" sz="2500" dirty="0">
              <a:solidFill>
                <a:schemeClr val="tx1"/>
              </a:solidFill>
              <a:latin typeface="B.yagut"/>
              <a:cs typeface="B Yagut" pitchFamily="2" charset="-78"/>
            </a:endParaRPr>
          </a:p>
          <a:p>
            <a:pPr algn="justLow" rtl="1"/>
            <a:r>
              <a:rPr lang="fa-IR" sz="2500" dirty="0">
                <a:solidFill>
                  <a:schemeClr val="tx1"/>
                </a:solidFill>
                <a:latin typeface="B.yagut"/>
                <a:cs typeface="B Yagut" pitchFamily="2" charset="-78"/>
              </a:rPr>
              <a:t>بهترین تغذیه برای نوزاد نارس و کم وزن، شیرمادر خودش میباشد.</a:t>
            </a:r>
          </a:p>
          <a:p>
            <a:pPr algn="justLow" rtl="1"/>
            <a:r>
              <a:rPr lang="fa-IR" sz="2500" dirty="0">
                <a:solidFill>
                  <a:schemeClr val="tx1"/>
                </a:solidFill>
                <a:latin typeface="B.yagut"/>
                <a:cs typeface="B Yagut" pitchFamily="2" charset="-78"/>
              </a:rPr>
              <a:t> نیازهای تغذیه ای نوزادان نارس با نوزادان ترم تفاوت دارد و رشد این</a:t>
            </a:r>
            <a:r>
              <a:rPr lang="en-US" sz="2500" dirty="0">
                <a:solidFill>
                  <a:schemeClr val="tx1"/>
                </a:solidFill>
                <a:latin typeface="B.yagut"/>
                <a:cs typeface="B Yagut" pitchFamily="2" charset="-78"/>
              </a:rPr>
              <a:t> </a:t>
            </a:r>
            <a:r>
              <a:rPr lang="fa-IR" sz="2500" dirty="0">
                <a:solidFill>
                  <a:schemeClr val="tx1"/>
                </a:solidFill>
                <a:latin typeface="B.yagut"/>
                <a:cs typeface="B Yagut" pitchFamily="2" charset="-78"/>
              </a:rPr>
              <a:t>نوزادان باید با همان روند رشد داخل رحمی ادامه یابد و نیاز آنان به انرژی</a:t>
            </a:r>
            <a:r>
              <a:rPr lang="en-US" sz="2500" dirty="0">
                <a:solidFill>
                  <a:schemeClr val="tx1"/>
                </a:solidFill>
                <a:latin typeface="B.yagut"/>
                <a:cs typeface="B Yagut" pitchFamily="2" charset="-78"/>
              </a:rPr>
              <a:t> </a:t>
            </a:r>
            <a:r>
              <a:rPr lang="fa-IR" sz="2500" dirty="0">
                <a:solidFill>
                  <a:schemeClr val="tx1"/>
                </a:solidFill>
                <a:latin typeface="B.yagut"/>
                <a:cs typeface="B Yagut" pitchFamily="2" charset="-78"/>
              </a:rPr>
              <a:t>و پروتئین بیش از نوزادان طبیعی است</a:t>
            </a:r>
            <a:r>
              <a:rPr lang="en-US" sz="2500" dirty="0">
                <a:solidFill>
                  <a:schemeClr val="tx1"/>
                </a:solidFill>
                <a:latin typeface="B.yagut"/>
                <a:cs typeface="B Yagut" pitchFamily="2" charset="-78"/>
              </a:rPr>
              <a:t>.</a:t>
            </a:r>
            <a:r>
              <a:rPr lang="fa-IR" sz="2500" dirty="0">
                <a:solidFill>
                  <a:schemeClr val="tx1"/>
                </a:solidFill>
                <a:latin typeface="B.yagut"/>
                <a:cs typeface="B Yagut" pitchFamily="2" charset="-78"/>
              </a:rPr>
              <a:t> محتویات شیر هر مادری مطابق با نیازهای تغذیه</a:t>
            </a:r>
            <a:r>
              <a:rPr lang="en-US" sz="2500" dirty="0">
                <a:solidFill>
                  <a:schemeClr val="tx1"/>
                </a:solidFill>
                <a:latin typeface="B.yagut"/>
                <a:cs typeface="B Yagut" pitchFamily="2" charset="-78"/>
              </a:rPr>
              <a:t> </a:t>
            </a:r>
            <a:r>
              <a:rPr lang="fa-IR" sz="2500" dirty="0">
                <a:solidFill>
                  <a:schemeClr val="tx1"/>
                </a:solidFill>
                <a:latin typeface="B.yagut"/>
                <a:cs typeface="B Yagut" pitchFamily="2" charset="-78"/>
              </a:rPr>
              <a:t>ای فرزندان اوست. </a:t>
            </a:r>
            <a:endParaRPr lang="en-US" sz="2500" dirty="0">
              <a:solidFill>
                <a:schemeClr val="tx1"/>
              </a:solidFill>
              <a:latin typeface="B.yagut"/>
              <a:cs typeface="B Yagut" pitchFamily="2" charset="-78"/>
            </a:endParaRPr>
          </a:p>
          <a:p>
            <a:pPr algn="justLow" rtl="1"/>
            <a:r>
              <a:rPr lang="fa-IR" sz="2500" dirty="0">
                <a:solidFill>
                  <a:schemeClr val="tx1"/>
                </a:solidFill>
                <a:latin typeface="B.yagut"/>
                <a:cs typeface="B Yagut" pitchFamily="2" charset="-78"/>
              </a:rPr>
              <a:t/>
            </a:r>
            <a:br>
              <a:rPr lang="fa-IR" sz="2500" dirty="0">
                <a:solidFill>
                  <a:schemeClr val="tx1"/>
                </a:solidFill>
                <a:latin typeface="B.yagut"/>
                <a:cs typeface="B Yagut" pitchFamily="2" charset="-78"/>
              </a:rPr>
            </a:br>
            <a:endParaRPr lang="en-US" sz="2500" dirty="0">
              <a:solidFill>
                <a:schemeClr val="tx1"/>
              </a:solidFill>
              <a:latin typeface="B.yagut"/>
              <a:cs typeface="B Yagut"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40044209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8092" y="1219200"/>
            <a:ext cx="9448800" cy="5638800"/>
          </a:xfrm>
        </p:spPr>
        <p:txBody>
          <a:bodyPr>
            <a:noAutofit/>
          </a:bodyPr>
          <a:lstStyle/>
          <a:p>
            <a:pPr algn="justLow" rtl="1"/>
            <a:r>
              <a:rPr lang="fa-IR" sz="2500" dirty="0">
                <a:solidFill>
                  <a:schemeClr val="tx1"/>
                </a:solidFill>
                <a:latin typeface="B.yagut"/>
                <a:cs typeface="B Yagut" pitchFamily="2" charset="-78"/>
              </a:rPr>
              <a:t>میزان نارسی شیرخواران میتواند موفقیت</a:t>
            </a:r>
            <a:r>
              <a:rPr lang="en-US" sz="2500" dirty="0">
                <a:solidFill>
                  <a:schemeClr val="tx1"/>
                </a:solidFill>
                <a:latin typeface="B.yagut"/>
                <a:cs typeface="B Yagut" pitchFamily="2" charset="-78"/>
              </a:rPr>
              <a:t> </a:t>
            </a:r>
            <a:r>
              <a:rPr lang="fa-IR" sz="2500" dirty="0">
                <a:solidFill>
                  <a:schemeClr val="tx1"/>
                </a:solidFill>
                <a:latin typeface="B.yagut"/>
                <a:cs typeface="B Yagut" pitchFamily="2" charset="-78"/>
              </a:rPr>
              <a:t>تغذیه آنان با شیرمادر را تحت تأثیر قرار دهد. شیرمادر میتواند تغذیه ویژه، حفاظت در برابربیماریها و ارتقاء تکامل شیرخواران را تأمین کند. </a:t>
            </a:r>
            <a:endParaRPr lang="en-US" dirty="0">
              <a:solidFill>
                <a:schemeClr val="tx1"/>
              </a:solidFill>
              <a:latin typeface="B.yagut"/>
              <a:cs typeface="B Yagut" pitchFamily="2" charset="-78"/>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480" y="3071810"/>
            <a:ext cx="5867400" cy="314248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itle 1"/>
          <p:cNvSpPr>
            <a:spLocks noGrp="1"/>
          </p:cNvSpPr>
          <p:nvPr>
            <p:ph type="ctrTitle"/>
          </p:nvPr>
        </p:nvSpPr>
        <p:spPr>
          <a:xfrm>
            <a:off x="738158" y="428604"/>
            <a:ext cx="8420100" cy="685799"/>
          </a:xfrm>
        </p:spPr>
        <p:txBody>
          <a:bodyPr>
            <a:normAutofit/>
          </a:bodyPr>
          <a:lstStyle/>
          <a:p>
            <a:pPr marL="457200" indent="-457200" algn="r" rtl="1">
              <a:buFont typeface="Wingdings" panose="05000000000000000000" pitchFamily="2" charset="2"/>
              <a:buChar char="v"/>
            </a:pPr>
            <a:r>
              <a:rPr lang="fa-IR" sz="3200" b="1" dirty="0">
                <a:cs typeface="B Yagut" pitchFamily="2" charset="-78"/>
              </a:rPr>
              <a:t>تغذیه نوزاد نارس وکم وزن :</a:t>
            </a:r>
            <a:endParaRPr lang="en-US" sz="3200" b="1" dirty="0">
              <a:cs typeface="B Yagut"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40044209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8092" y="1500174"/>
            <a:ext cx="9448800" cy="4572032"/>
          </a:xfrm>
        </p:spPr>
        <p:txBody>
          <a:bodyPr>
            <a:noAutofit/>
          </a:bodyPr>
          <a:lstStyle/>
          <a:p>
            <a:pPr algn="justLow" rtl="1"/>
            <a:r>
              <a:rPr lang="fa-IR" sz="2500" dirty="0">
                <a:solidFill>
                  <a:schemeClr val="tx1"/>
                </a:solidFill>
                <a:latin typeface="B.yagut"/>
                <a:cs typeface="B Yagut" pitchFamily="2" charset="-78"/>
              </a:rPr>
              <a:t>شیر هر مادر خاص نیازهای نوزاد اوست</a:t>
            </a:r>
            <a:r>
              <a:rPr lang="en-US" sz="2500" dirty="0">
                <a:solidFill>
                  <a:schemeClr val="tx1"/>
                </a:solidFill>
                <a:latin typeface="B.yagut"/>
                <a:cs typeface="B Yagut" pitchFamily="2" charset="-78"/>
              </a:rPr>
              <a:t> </a:t>
            </a:r>
            <a:r>
              <a:rPr lang="fa-IR" sz="2500" dirty="0">
                <a:solidFill>
                  <a:schemeClr val="tx1"/>
                </a:solidFill>
                <a:latin typeface="B.yagut"/>
                <a:cs typeface="B Yagut" pitchFamily="2" charset="-78"/>
              </a:rPr>
              <a:t>بویژه نوزادان نارس، تغذیه شیرخواران نارس با شیرمادر، با آگاهی، شکیبایی، پشتکار مادر و حمایت کافی اومیتواند موفقیت آمیز باشد و این شیرخواران هر مقدار شیرمادر دریافت کنند، میتواند برای آنان سودمند باشد . </a:t>
            </a:r>
          </a:p>
          <a:p>
            <a:pPr algn="justLow" rtl="1"/>
            <a:r>
              <a:rPr lang="fa-IR" sz="2500" dirty="0">
                <a:solidFill>
                  <a:schemeClr val="tx1"/>
                </a:solidFill>
                <a:latin typeface="B.yagut"/>
                <a:cs typeface="B Yagut" pitchFamily="2" charset="-78"/>
              </a:rPr>
              <a:t>ترکیب شیرمادری که نوزاد نارس به دنیا آورده است بخاطر تامین نیازهای</a:t>
            </a:r>
            <a:r>
              <a:rPr lang="en-US" sz="2500" dirty="0">
                <a:solidFill>
                  <a:schemeClr val="tx1"/>
                </a:solidFill>
                <a:latin typeface="B.yagut"/>
                <a:cs typeface="B Yagut" pitchFamily="2" charset="-78"/>
              </a:rPr>
              <a:t> </a:t>
            </a:r>
            <a:r>
              <a:rPr lang="fa-IR" sz="2500" dirty="0">
                <a:solidFill>
                  <a:schemeClr val="tx1"/>
                </a:solidFill>
                <a:latin typeface="B.yagut"/>
                <a:cs typeface="B Yagut" pitchFamily="2" charset="-78"/>
              </a:rPr>
              <a:t>خاص آنان با شیرمادر نوزاد رسیده تفاوت دارد و این از مواهب الهی است. تغذیه با شیرمادر در نوزادانی که بعد از 32هفته بدنیا می آیند در صورت مناسب بودن وضعیت بالینی مادر و نوزاد  می توانند بعد از تولد از پستان مادر شروع کرده و ادامه دهند .</a:t>
            </a:r>
          </a:p>
          <a:p>
            <a:pPr algn="justLow" rtl="1"/>
            <a:endParaRPr lang="en-US" dirty="0">
              <a:solidFill>
                <a:schemeClr val="tx1"/>
              </a:solidFill>
              <a:latin typeface="B.yagut"/>
              <a:cs typeface="B Yagut" pitchFamily="2" charset="-78"/>
            </a:endParaRPr>
          </a:p>
        </p:txBody>
      </p:sp>
      <p:sp>
        <p:nvSpPr>
          <p:cNvPr id="4" name="Title 1"/>
          <p:cNvSpPr>
            <a:spLocks noGrp="1"/>
          </p:cNvSpPr>
          <p:nvPr>
            <p:ph type="ctrTitle"/>
          </p:nvPr>
        </p:nvSpPr>
        <p:spPr>
          <a:xfrm>
            <a:off x="809596" y="571480"/>
            <a:ext cx="8420100" cy="685799"/>
          </a:xfrm>
        </p:spPr>
        <p:txBody>
          <a:bodyPr>
            <a:normAutofit/>
          </a:bodyPr>
          <a:lstStyle/>
          <a:p>
            <a:pPr marL="457200" indent="-457200" algn="r" rtl="1">
              <a:buFont typeface="Wingdings" panose="05000000000000000000" pitchFamily="2" charset="2"/>
              <a:buChar char="v"/>
            </a:pPr>
            <a:r>
              <a:rPr lang="fa-IR" sz="3200" b="1" dirty="0">
                <a:cs typeface="B Yagut" pitchFamily="2" charset="-78"/>
              </a:rPr>
              <a:t>تغذیه نوزاد نارس وکم وزن :</a:t>
            </a:r>
            <a:endParaRPr lang="en-US" sz="3200" b="1" dirty="0">
              <a:cs typeface="B Yagut"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40044209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57200" indent="-457200" algn="r" rtl="1">
              <a:buFont typeface="Wingdings" panose="05000000000000000000" pitchFamily="2" charset="2"/>
              <a:buChar char="v"/>
            </a:pPr>
            <a:r>
              <a:rPr lang="fa-IR" sz="3200" b="1" dirty="0">
                <a:cs typeface="B Yagut" pitchFamily="2" charset="-78"/>
              </a:rPr>
              <a:t>تغذیه نوزاد نارس وکم وزن :</a:t>
            </a:r>
            <a:endParaRPr lang="en-US" sz="3200" b="1" dirty="0">
              <a:cs typeface="B Yagut" pitchFamily="2" charset="-78"/>
            </a:endParaRPr>
          </a:p>
        </p:txBody>
      </p:sp>
      <p:sp>
        <p:nvSpPr>
          <p:cNvPr id="3" name="Content Placeholder 2"/>
          <p:cNvSpPr>
            <a:spLocks noGrp="1"/>
          </p:cNvSpPr>
          <p:nvPr>
            <p:ph idx="1"/>
          </p:nvPr>
        </p:nvSpPr>
        <p:spPr>
          <a:xfrm>
            <a:off x="381000" y="1600201"/>
            <a:ext cx="9029700" cy="4525963"/>
          </a:xfrm>
        </p:spPr>
        <p:txBody>
          <a:bodyPr>
            <a:noAutofit/>
          </a:bodyPr>
          <a:lstStyle/>
          <a:p>
            <a:pPr marL="0" indent="0" algn="just" rtl="1">
              <a:buNone/>
            </a:pPr>
            <a:r>
              <a:rPr lang="fa-IR" sz="2500" dirty="0">
                <a:cs typeface="B Yagut" pitchFamily="2" charset="-78"/>
              </a:rPr>
              <a:t>در نوزادانی که با سن 30-32</a:t>
            </a:r>
            <a:r>
              <a:rPr lang="en-US" sz="2500" dirty="0">
                <a:cs typeface="B Yagut" pitchFamily="2" charset="-78"/>
              </a:rPr>
              <a:t> </a:t>
            </a:r>
            <a:r>
              <a:rPr lang="fa-IR" sz="2500" dirty="0">
                <a:cs typeface="B Yagut" pitchFamily="2" charset="-78"/>
              </a:rPr>
              <a:t>هفته متولد می شوند معمولا شروع تغذیه</a:t>
            </a:r>
            <a:r>
              <a:rPr lang="en-US" sz="2500" dirty="0">
                <a:cs typeface="B Yagut" pitchFamily="2" charset="-78"/>
              </a:rPr>
              <a:t> </a:t>
            </a:r>
            <a:r>
              <a:rPr lang="fa-IR" sz="2500" dirty="0">
                <a:cs typeface="B Yagut" pitchFamily="2" charset="-78"/>
              </a:rPr>
              <a:t>با</a:t>
            </a:r>
            <a:r>
              <a:rPr lang="en-US" sz="2500" dirty="0">
                <a:cs typeface="B Yagut" pitchFamily="2" charset="-78"/>
              </a:rPr>
              <a:t> </a:t>
            </a:r>
            <a:r>
              <a:rPr lang="fa-IR" sz="2500" dirty="0">
                <a:cs typeface="B Yagut" pitchFamily="2" charset="-78"/>
              </a:rPr>
              <a:t>شیر دوشیده شده مادر از طریق فنجان انجام می شود و نوزادان کوچکتر</a:t>
            </a:r>
            <a:r>
              <a:rPr lang="en-US" sz="2500" dirty="0">
                <a:cs typeface="B Yagut" pitchFamily="2" charset="-78"/>
              </a:rPr>
              <a:t> </a:t>
            </a:r>
            <a:r>
              <a:rPr lang="fa-IR" sz="2500" dirty="0">
                <a:cs typeface="B Yagut" pitchFamily="2" charset="-78"/>
              </a:rPr>
              <a:t>از 30هفته در بیمارستان با لوله معده تغذیه می شوند.</a:t>
            </a:r>
            <a:endParaRPr lang="en-US" sz="2500" dirty="0">
              <a:cs typeface="B Yagut" pitchFamily="2" charset="-78"/>
            </a:endParaRPr>
          </a:p>
          <a:p>
            <a:pPr marL="0" indent="0" algn="r" rtl="1">
              <a:buNone/>
            </a:pPr>
            <a:r>
              <a:rPr lang="fa-IR" sz="2500" dirty="0">
                <a:cs typeface="B Yagut" pitchFamily="2" charset="-78"/>
              </a:rPr>
              <a:t/>
            </a:r>
            <a:br>
              <a:rPr lang="fa-IR" sz="2500" dirty="0">
                <a:cs typeface="B Yagut" pitchFamily="2" charset="-78"/>
              </a:rPr>
            </a:br>
            <a:r>
              <a:rPr lang="fa-IR" sz="2500" dirty="0">
                <a:cs typeface="B Yagut" pitchFamily="2" charset="-78"/>
              </a:rPr>
              <a:t/>
            </a:r>
            <a:br>
              <a:rPr lang="fa-IR" sz="2500" dirty="0">
                <a:cs typeface="B Yagut" pitchFamily="2" charset="-78"/>
              </a:rPr>
            </a:br>
            <a:endParaRPr lang="en-US" sz="2500" dirty="0">
              <a:cs typeface="B Yagut"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7605" y="3227805"/>
            <a:ext cx="4404995" cy="28681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844" y="3286124"/>
            <a:ext cx="3724274" cy="27188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5301554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530" y="428604"/>
            <a:ext cx="8915400" cy="1143000"/>
          </a:xfrm>
        </p:spPr>
        <p:txBody>
          <a:bodyPr>
            <a:normAutofit/>
          </a:bodyPr>
          <a:lstStyle/>
          <a:p>
            <a:pPr marL="457200" indent="-457200" algn="r" rtl="1">
              <a:buFont typeface="Wingdings" panose="05000000000000000000" pitchFamily="2" charset="2"/>
              <a:buChar char="v"/>
            </a:pPr>
            <a:r>
              <a:rPr lang="fa-IR" sz="3200" b="1" dirty="0">
                <a:cs typeface="B Yagut" pitchFamily="2" charset="-78"/>
              </a:rPr>
              <a:t>تغذیه نوزاد نارس وکم وزن :</a:t>
            </a:r>
            <a:endParaRPr lang="en-US" sz="3200" b="1" dirty="0">
              <a:cs typeface="B Yagut" pitchFamily="2" charset="-78"/>
            </a:endParaRPr>
          </a:p>
        </p:txBody>
      </p:sp>
      <p:sp>
        <p:nvSpPr>
          <p:cNvPr id="3" name="Content Placeholder 2"/>
          <p:cNvSpPr>
            <a:spLocks noGrp="1"/>
          </p:cNvSpPr>
          <p:nvPr>
            <p:ph idx="1"/>
          </p:nvPr>
        </p:nvSpPr>
        <p:spPr>
          <a:xfrm>
            <a:off x="380968" y="1785926"/>
            <a:ext cx="9029700" cy="4525963"/>
          </a:xfrm>
        </p:spPr>
        <p:txBody>
          <a:bodyPr>
            <a:noAutofit/>
          </a:bodyPr>
          <a:lstStyle/>
          <a:p>
            <a:pPr marL="0" indent="0" algn="justLow" rtl="1">
              <a:buNone/>
            </a:pPr>
            <a:r>
              <a:rPr lang="fa-IR" sz="2500" dirty="0">
                <a:cs typeface="B Yagut" pitchFamily="2" charset="-78"/>
              </a:rPr>
              <a:t>بهترین وضعیت برای شیردهی وضعیت گهواره ای متقابل و زیربغلی است.</a:t>
            </a:r>
            <a:br>
              <a:rPr lang="fa-IR" sz="2500" dirty="0">
                <a:cs typeface="B Yagut" pitchFamily="2" charset="-78"/>
              </a:rPr>
            </a:br>
            <a:r>
              <a:rPr lang="fa-IR" sz="2500" dirty="0">
                <a:cs typeface="B Yagut" pitchFamily="2" charset="-78"/>
              </a:rPr>
              <a:t>مادران این نوزادان نیاز به مهارت برای دوشیدن شیر و تغذیه با فنجان</a:t>
            </a:r>
            <a:r>
              <a:rPr lang="en-US" sz="2500" dirty="0">
                <a:cs typeface="B Yagut" pitchFamily="2" charset="-78"/>
              </a:rPr>
              <a:t> </a:t>
            </a:r>
            <a:r>
              <a:rPr lang="fa-IR" sz="2500" dirty="0">
                <a:cs typeface="B Yagut" pitchFamily="2" charset="-78"/>
              </a:rPr>
              <a:t>دارند.</a:t>
            </a:r>
          </a:p>
          <a:p>
            <a:pPr marL="0" indent="0" algn="justLow" rtl="1">
              <a:buNone/>
            </a:pPr>
            <a:r>
              <a:rPr lang="en-US" sz="2500" dirty="0">
                <a:cs typeface="B Yagut" pitchFamily="2" charset="-78"/>
              </a:rPr>
              <a:t> </a:t>
            </a:r>
            <a:r>
              <a:rPr lang="fa-IR" sz="2500" dirty="0">
                <a:cs typeface="B Yagut" pitchFamily="2" charset="-78"/>
              </a:rPr>
              <a:t>باید مادر در همان روز اول و ظرف 6ساعت اول زایمان، شروع به دوشیدن نماید تا جریان شیرش برقرار شود. حتی دوشیدن چند سی سی آغوز برای نوزاد</a:t>
            </a:r>
            <a:r>
              <a:rPr lang="en-US" sz="2500" dirty="0">
                <a:cs typeface="B Yagut" pitchFamily="2" charset="-78"/>
              </a:rPr>
              <a:t> </a:t>
            </a:r>
            <a:r>
              <a:rPr lang="fa-IR" sz="2500" dirty="0">
                <a:cs typeface="B Yagut" pitchFamily="2" charset="-78"/>
              </a:rPr>
              <a:t>ارزشمند است.</a:t>
            </a:r>
          </a:p>
          <a:p>
            <a:pPr marL="0" indent="0" algn="justLow" rtl="1">
              <a:buNone/>
            </a:pPr>
            <a:r>
              <a:rPr lang="fa-IR" sz="2500" dirty="0">
                <a:cs typeface="B Yagut" pitchFamily="2" charset="-78"/>
              </a:rPr>
              <a:t/>
            </a:r>
            <a:br>
              <a:rPr lang="fa-IR" sz="2500" dirty="0">
                <a:cs typeface="B Yagut" pitchFamily="2" charset="-78"/>
              </a:rPr>
            </a:br>
            <a:endParaRPr lang="en-US" sz="2500" dirty="0">
              <a:cs typeface="B Yagut"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8200" y="3124200"/>
            <a:ext cx="609600" cy="609600"/>
          </a:xfrm>
          <a:prstGeom prst="rect">
            <a:avLst/>
          </a:prstGeom>
        </p:spPr>
      </p:pic>
    </p:spTree>
    <p:extLst>
      <p:ext uri="{BB962C8B-B14F-4D97-AF65-F5344CB8AC3E}">
        <p14:creationId xmlns:p14="http://schemas.microsoft.com/office/powerpoint/2010/main" val="15301554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کرمانشاه</_x062f__x0627__x0646__x0634__x06af__x0627__x0647_>
    <_x0646__x0648__x0639__x0020__x062d__x06cc__x0637__x0647_ xmlns="12fdc5dc-769e-4543-b10d-fbea3dac4417">مراقبت‌هاي ادغام يافته سلامت كودكان</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5NN7CDR5NKU2-831-1019</_dlc_DocId>
    <_dlc_DocIdUrl xmlns="1047730d-92e1-4018-9084-d932fd3a7f58">
      <Url>http://www.health.gov.ir/hnd/_layouts/DocIdRedir.aspx?ID=5NN7CDR5NKU2-831-1019</Url>
      <Description>5NN7CDR5NKU2-831-1019</Description>
    </_dlc_DocIdUrl>
  </documentManagement>
</p:properties>
</file>

<file path=customXml/itemProps1.xml><?xml version="1.0" encoding="utf-8"?>
<ds:datastoreItem xmlns:ds="http://schemas.openxmlformats.org/officeDocument/2006/customXml" ds:itemID="{225E6AAC-3B32-469C-A710-5B761FD9793C}">
  <ds:schemaRefs>
    <ds:schemaRef ds:uri="http://schemas.microsoft.com/sharepoint/v3/contenttype/forms"/>
  </ds:schemaRefs>
</ds:datastoreItem>
</file>

<file path=customXml/itemProps2.xml><?xml version="1.0" encoding="utf-8"?>
<ds:datastoreItem xmlns:ds="http://schemas.openxmlformats.org/officeDocument/2006/customXml" ds:itemID="{EA2AD4A3-1B91-414A-A86C-93E907071594}">
  <ds:schemaRefs>
    <ds:schemaRef ds:uri="http://schemas.microsoft.com/sharepoint/events"/>
  </ds:schemaRefs>
</ds:datastoreItem>
</file>

<file path=customXml/itemProps3.xml><?xml version="1.0" encoding="utf-8"?>
<ds:datastoreItem xmlns:ds="http://schemas.openxmlformats.org/officeDocument/2006/customXml" ds:itemID="{6CF4BE5A-FD3B-43C8-B58D-6D33A677CB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B7D3611-6496-4501-8A2E-B977FBE20D66}">
  <ds:schemaRefs>
    <ds:schemaRef ds:uri="http://purl.org/dc/elements/1.1/"/>
    <ds:schemaRef ds:uri="http://schemas.microsoft.com/office/2006/documentManagement/types"/>
    <ds:schemaRef ds:uri="12fdc5dc-769e-4543-b10d-fbea3dac4417"/>
    <ds:schemaRef ds:uri="http://www.w3.org/XML/1998/namespace"/>
    <ds:schemaRef ds:uri="http://schemas.microsoft.com/office/infopath/2007/PartnerControls"/>
    <ds:schemaRef ds:uri="http://schemas.openxmlformats.org/package/2006/metadata/core-properties"/>
    <ds:schemaRef ds:uri="http://purl.org/dc/terms/"/>
    <ds:schemaRef ds:uri="http://purl.org/dc/dcmitype/"/>
    <ds:schemaRef ds:uri="1047730d-92e1-4018-9084-d932fd3a7f5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TotalTime>
  <Words>2868</Words>
  <Application>Microsoft Office PowerPoint</Application>
  <PresentationFormat>A4 Paper (210x297 mm)</PresentationFormat>
  <Paragraphs>180</Paragraphs>
  <Slides>38</Slides>
  <Notes>0</Notes>
  <HiddenSlides>0</HiddenSlides>
  <MMClips>30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B Mitra</vt:lpstr>
      <vt:lpstr>B Yagut</vt:lpstr>
      <vt:lpstr>B.yagut</vt:lpstr>
      <vt:lpstr>Baskerville Old Face</vt:lpstr>
      <vt:lpstr>Calibri</vt:lpstr>
      <vt:lpstr>Tahoma</vt:lpstr>
      <vt:lpstr>Wingdings</vt:lpstr>
      <vt:lpstr>Office Theme</vt:lpstr>
      <vt:lpstr>مراقبتهای ادغام یافته سلامت کودکان </vt:lpstr>
      <vt:lpstr> مشخصات سند</vt:lpstr>
      <vt:lpstr> اهداف آموزشی:</vt:lpstr>
      <vt:lpstr>فهرست عناوین: </vt:lpstr>
      <vt:lpstr>تغذیه نوزاد نارس وکم وزن :</vt:lpstr>
      <vt:lpstr>تغذیه نوزاد نارس وکم وزن :</vt:lpstr>
      <vt:lpstr>تغذیه نوزاد نارس وکم وزن :</vt:lpstr>
      <vt:lpstr>تغذیه نوزاد نارس وکم وزن :</vt:lpstr>
      <vt:lpstr>تغذیه نوزاد نارس وکم وزن :</vt:lpstr>
      <vt:lpstr>تغذیه نوزاد نارس وکم وزن :</vt:lpstr>
      <vt:lpstr>تغذیه نوزاد نارس و کم وزن: </vt:lpstr>
      <vt:lpstr>تغذیه نوزاد نارس و کم وزن: </vt:lpstr>
      <vt:lpstr>تغذیه نوزاد نارس و کم وزن :</vt:lpstr>
      <vt:lpstr>تغذیه نوزاد نارس و کم وزن :</vt:lpstr>
      <vt:lpstr>تغذیه نوزاد نارس و کم وزن :</vt:lpstr>
      <vt:lpstr>تغذیه نوزادانی که دچار زردی شده اند: </vt:lpstr>
      <vt:lpstr>تغذیه نوزادانی که دچار زردی شده اند :</vt:lpstr>
      <vt:lpstr>تغذیه شیرخواران دو یا چند قلو:</vt:lpstr>
      <vt:lpstr>تغذیه در شیرخواران با شکاف کام ولب:</vt:lpstr>
      <vt:lpstr>تغذیه در شیرخواران با شکاف کام ولب:</vt:lpstr>
      <vt:lpstr>برخي نكات قابل توجه در مشاوره:</vt:lpstr>
      <vt:lpstr>برخي نكات قابل توجه در مشاوره:</vt:lpstr>
      <vt:lpstr>برخي نكات قابل توجه در مشاوره</vt:lpstr>
      <vt:lpstr>برخي نكات قابل توجه در مشاوره:</vt:lpstr>
      <vt:lpstr>مراقبت تغذيه اي كودكان كم وزن:</vt:lpstr>
      <vt:lpstr>مراقبت تغذيه اي كودكان كوتاه قد:</vt:lpstr>
      <vt:lpstr>مراقبت تغذيه اي كودكان كوتاه قد:</vt:lpstr>
      <vt:lpstr>مراقبت تغذيه اي كودكان لاغر:</vt:lpstr>
      <vt:lpstr>توصيه هاي تغذيه اي ضروري  براي كودكان مبتلا به كم وزني، كوتاه قدي  و لاغري :</vt:lpstr>
      <vt:lpstr>كم وزني شديد و كم وزني: </vt:lpstr>
      <vt:lpstr>كوتاه قدي:</vt:lpstr>
      <vt:lpstr>لاغری يا سوء تغذيه حاد متوسط :</vt:lpstr>
      <vt:lpstr>وظايف كارشناس تغذيه:</vt:lpstr>
      <vt:lpstr>خلاصه مطالب و نتیجه گیری:</vt:lpstr>
      <vt:lpstr>خلاصه مطالب و نتیجه گیری:</vt:lpstr>
      <vt:lpstr>تمرین :</vt:lpstr>
      <vt:lpstr>فهرست منابع:</vt:lpstr>
      <vt:lpstr> لطفاً نظرات و پیشنهادات خود پیرامون این بسته آموزشی را به آدرس زیر ارسال کنید</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sakhteman</dc:creator>
  <cp:lastModifiedBy>Sima Jalali</cp:lastModifiedBy>
  <cp:revision>151</cp:revision>
  <cp:lastPrinted>2020-04-26T05:40:30Z</cp:lastPrinted>
  <dcterms:created xsi:type="dcterms:W3CDTF">2020-04-21T03:57:54Z</dcterms:created>
  <dcterms:modified xsi:type="dcterms:W3CDTF">2020-12-06T07:31:51Z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ea556b06-76f9-42a7-813b-4292170cdcb8</vt:lpwstr>
  </property>
</Properties>
</file>